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61"/>
  </p:notesMasterIdLst>
  <p:handoutMasterIdLst>
    <p:handoutMasterId r:id="rId62"/>
  </p:handoutMasterIdLst>
  <p:sldIdLst>
    <p:sldId id="267" r:id="rId3"/>
    <p:sldId id="416" r:id="rId4"/>
    <p:sldId id="307" r:id="rId5"/>
    <p:sldId id="407" r:id="rId6"/>
    <p:sldId id="418" r:id="rId7"/>
    <p:sldId id="419" r:id="rId8"/>
    <p:sldId id="420" r:id="rId9"/>
    <p:sldId id="421" r:id="rId10"/>
    <p:sldId id="424" r:id="rId11"/>
    <p:sldId id="425" r:id="rId12"/>
    <p:sldId id="427" r:id="rId13"/>
    <p:sldId id="428" r:id="rId14"/>
    <p:sldId id="429" r:id="rId15"/>
    <p:sldId id="430" r:id="rId16"/>
    <p:sldId id="435" r:id="rId17"/>
    <p:sldId id="437" r:id="rId18"/>
    <p:sldId id="436" r:id="rId19"/>
    <p:sldId id="422" r:id="rId20"/>
    <p:sldId id="423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17" r:id="rId30"/>
    <p:sldId id="369" r:id="rId31"/>
    <p:sldId id="370" r:id="rId32"/>
    <p:sldId id="405" r:id="rId33"/>
    <p:sldId id="374" r:id="rId34"/>
    <p:sldId id="385" r:id="rId35"/>
    <p:sldId id="376" r:id="rId36"/>
    <p:sldId id="386" r:id="rId37"/>
    <p:sldId id="379" r:id="rId38"/>
    <p:sldId id="380" r:id="rId39"/>
    <p:sldId id="383" r:id="rId40"/>
    <p:sldId id="388" r:id="rId41"/>
    <p:sldId id="377" r:id="rId42"/>
    <p:sldId id="406" r:id="rId43"/>
    <p:sldId id="392" r:id="rId44"/>
    <p:sldId id="393" r:id="rId45"/>
    <p:sldId id="394" r:id="rId46"/>
    <p:sldId id="395" r:id="rId47"/>
    <p:sldId id="397" r:id="rId48"/>
    <p:sldId id="408" r:id="rId49"/>
    <p:sldId id="396" r:id="rId50"/>
    <p:sldId id="410" r:id="rId51"/>
    <p:sldId id="411" r:id="rId52"/>
    <p:sldId id="412" r:id="rId53"/>
    <p:sldId id="413" r:id="rId54"/>
    <p:sldId id="414" r:id="rId55"/>
    <p:sldId id="415" r:id="rId56"/>
    <p:sldId id="431" r:id="rId57"/>
    <p:sldId id="432" r:id="rId58"/>
    <p:sldId id="446" r:id="rId59"/>
    <p:sldId id="40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0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D98A2-4217-ABD9-DC5E-146B79BF89F9}" v="578" dt="2022-10-27T13:33:49.535"/>
    <p1510:client id="{212E2DB9-FBEA-4A20-917B-DE7C0B9FA5FA}" v="27" dt="2023-10-12T15:19:11.220"/>
    <p1510:client id="{2E42C769-7437-4FD1-996A-0E9CA4199680}" v="17" dt="2023-10-13T07:36:37.477"/>
    <p1510:client id="{57B1691E-4B9A-47FF-98D2-CB5B7C502C8A}" v="2448" dt="2022-10-27T22:01:46.192"/>
    <p1510:client id="{58CBB60D-C251-B1CF-9958-976DFC6412E2}" v="312" dt="2022-10-27T21:50:13.785"/>
    <p1510:client id="{70F77850-C77C-4FFB-93DA-E7922FD70747}" v="1994" dt="2023-10-11T19:58:17.081"/>
    <p1510:client id="{7237DAC5-5D26-4432-B290-2DCCBA4592BB}" v="15" dt="2023-10-13T11:57:48.497"/>
    <p1510:client id="{7287EB36-C6AE-48A9-92BD-615AB220BDE3}" v="377" dt="2023-10-12T07:45:25.104"/>
    <p1510:client id="{79EA58B8-83AC-C25F-6539-68900C23F8EE}" v="352" dt="2023-10-11T22:33:04.561"/>
    <p1510:client id="{B6DF37F7-AF04-412D-B4C3-12A821306A5D}" v="712" dt="2023-10-12T21:57:37.038"/>
    <p1510:client id="{BBBA3E49-F7A9-42A4-A1DB-E977AF0E53E9}" v="627" dt="2023-10-12T11:40:41.151"/>
    <p1510:client id="{C9985FBF-D1C7-47C0-85E0-8673436033CC}" v="393" dt="2023-10-11T22:09:52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7"/>
        <p:guide pos="414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69DC2-2835-EE46-9C87-8763FF910ABA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6" name="Marcador de fecha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38F2A-FC27-6E46-AC77-2DDCA5BCF37F}" type="datetimeFigureOut">
              <a:rPr lang="es-ES_tradnl" smtClean="0"/>
              <a:t>13/10/2023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6266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74409-8FC9-8F44-8207-3FFF324C1BA3}" type="datetimeFigureOut">
              <a:rPr lang="es-ES_tradnl" smtClean="0"/>
              <a:t>13/10/2023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237D2-687A-124A-BCD6-3235C319251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037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237D2-687A-124A-BCD6-3235C319251A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555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237D2-687A-124A-BCD6-3235C319251A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081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237D2-687A-124A-BCD6-3235C319251A}" type="slidenum">
              <a:rPr lang="es-ES_tradnl" smtClean="0"/>
              <a:t>58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085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43" y="1357152"/>
            <a:ext cx="5255712" cy="5500848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3000"/>
              </a:scheme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970845" y="206152"/>
            <a:ext cx="9137980" cy="3193188"/>
          </a:xfr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41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[</a:t>
            </a:r>
            <a:r>
              <a:rPr lang="en-US" err="1"/>
              <a:t>Título</a:t>
            </a:r>
            <a:r>
              <a:rPr lang="en-US"/>
              <a:t> de la </a:t>
            </a:r>
            <a:r>
              <a:rPr lang="en-US" err="1"/>
              <a:t>presentaci</a:t>
            </a:r>
            <a:r>
              <a:rPr lang="es-ES" err="1"/>
              <a:t>ón</a:t>
            </a:r>
            <a:r>
              <a:rPr lang="en-US"/>
              <a:t>]</a:t>
            </a:r>
            <a:endParaRPr/>
          </a:p>
        </p:txBody>
      </p:sp>
      <p:sp>
        <p:nvSpPr>
          <p:cNvPr id="12" name="Rectángulo 11"/>
          <p:cNvSpPr/>
          <p:nvPr userDrawn="1"/>
        </p:nvSpPr>
        <p:spPr>
          <a:xfrm>
            <a:off x="970844" y="3399341"/>
            <a:ext cx="10250312" cy="8903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793" y="3488375"/>
            <a:ext cx="7560523" cy="752818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1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Nombre</a:t>
            </a:r>
            <a:r>
              <a:rPr lang="en-US"/>
              <a:t> </a:t>
            </a:r>
            <a:r>
              <a:rPr lang="en-US" err="1"/>
              <a:t>Apellidos</a:t>
            </a:r>
            <a:endParaRPr lang="en-US"/>
          </a:p>
          <a:p>
            <a:r>
              <a:rPr lang="en-US" err="1"/>
              <a:t>Asignatura</a:t>
            </a:r>
            <a:r>
              <a:rPr lang="en-US"/>
              <a:t> de la </a:t>
            </a:r>
            <a:r>
              <a:rPr lang="en-US" err="1"/>
              <a:t>presentaci</a:t>
            </a:r>
            <a:r>
              <a:rPr lang="es-ES" err="1"/>
              <a:t>ón</a:t>
            </a:r>
            <a:endParaRPr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" y="5608323"/>
            <a:ext cx="3291468" cy="135374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56" y="206152"/>
            <a:ext cx="2103438" cy="2103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exto explic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8" name="Rectángulo 17"/>
          <p:cNvSpPr/>
          <p:nvPr userDrawn="1"/>
        </p:nvSpPr>
        <p:spPr>
          <a:xfrm>
            <a:off x="6108101" y="815647"/>
            <a:ext cx="5463451" cy="553271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22412" y="883253"/>
            <a:ext cx="5255101" cy="541318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2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27" name="Vertical Text Placeholder 2"/>
          <p:cNvSpPr>
            <a:spLocks noGrp="1"/>
          </p:cNvSpPr>
          <p:nvPr>
            <p:ph type="body" orient="vert" idx="23"/>
          </p:nvPr>
        </p:nvSpPr>
        <p:spPr>
          <a:xfrm>
            <a:off x="1684839" y="3430509"/>
            <a:ext cx="4244908" cy="2917854"/>
          </a:xfrm>
        </p:spPr>
        <p:txBody>
          <a:bodyPr vert="horz" numCol="1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32" name="Rectángulo 31"/>
          <p:cNvSpPr/>
          <p:nvPr userDrawn="1"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3" name="Rectángulo 32"/>
          <p:cNvSpPr/>
          <p:nvPr userDrawn="1"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4" name="Rectángulo 33"/>
          <p:cNvSpPr/>
          <p:nvPr userDrawn="1"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070893" y="2226192"/>
            <a:ext cx="5430816" cy="1225570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CABEA35-9B65-F443-8BF0-BABAE16570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732" y="6033053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8" name="Rectángulo 27"/>
          <p:cNvSpPr/>
          <p:nvPr userDrawn="1"/>
        </p:nvSpPr>
        <p:spPr>
          <a:xfrm>
            <a:off x="2684178" y="1179394"/>
            <a:ext cx="7169359" cy="283404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838137" y="1247000"/>
            <a:ext cx="6895955" cy="263723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31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36" name="Vertical Text Placeholder 2"/>
          <p:cNvSpPr>
            <a:spLocks noGrp="1"/>
          </p:cNvSpPr>
          <p:nvPr>
            <p:ph type="body" orient="vert" idx="23"/>
          </p:nvPr>
        </p:nvSpPr>
        <p:spPr>
          <a:xfrm>
            <a:off x="713112" y="4172723"/>
            <a:ext cx="11030240" cy="2343501"/>
          </a:xfrm>
        </p:spPr>
        <p:txBody>
          <a:bodyPr vert="horz" numCol="2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14" name="Rectángulo 13"/>
          <p:cNvSpPr/>
          <p:nvPr userDrawn="1"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673612" y="55759"/>
            <a:ext cx="9474200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16" name="Rectángulo 15"/>
          <p:cNvSpPr/>
          <p:nvPr userDrawn="1"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7" name="Rectángulo 16"/>
          <p:cNvSpPr/>
          <p:nvPr userDrawn="1"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CDDF9C1-CA7F-A644-9EC1-29D89E766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93" y="168966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pie d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 userDrawn="1"/>
        </p:nvSpPr>
        <p:spPr>
          <a:xfrm>
            <a:off x="1649403" y="379562"/>
            <a:ext cx="8916999" cy="540618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8" name="Rectángulo 7"/>
          <p:cNvSpPr/>
          <p:nvPr userDrawn="1"/>
        </p:nvSpPr>
        <p:spPr>
          <a:xfrm>
            <a:off x="5825067" y="4277349"/>
            <a:ext cx="5746484" cy="21883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856849" y="440510"/>
            <a:ext cx="8487920" cy="377589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21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4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45" name="Vertical Text Placeholder 2"/>
          <p:cNvSpPr>
            <a:spLocks noGrp="1"/>
          </p:cNvSpPr>
          <p:nvPr>
            <p:ph type="body" orient="vert" idx="22"/>
          </p:nvPr>
        </p:nvSpPr>
        <p:spPr>
          <a:xfrm>
            <a:off x="5994407" y="4403998"/>
            <a:ext cx="5424751" cy="1938190"/>
          </a:xfrm>
          <a:noFill/>
        </p:spPr>
        <p:txBody>
          <a:bodyPr vert="horz"/>
          <a:lstStyle>
            <a:lvl1pPr>
              <a:defRPr sz="1800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15" name="Rectángulo 14"/>
          <p:cNvSpPr/>
          <p:nvPr userDrawn="1"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6" name="Rectángulo 15"/>
          <p:cNvSpPr/>
          <p:nvPr userDrawn="1"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7" name="Rectángulo 16"/>
          <p:cNvSpPr/>
          <p:nvPr userDrawn="1"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070893" y="2226192"/>
            <a:ext cx="5430816" cy="1225570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C813898-99C0-F248-A635-05A0B6F44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732" y="6033053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imágenes y dos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/>
          <p:cNvSpPr/>
          <p:nvPr userDrawn="1"/>
        </p:nvSpPr>
        <p:spPr>
          <a:xfrm>
            <a:off x="6760336" y="3629887"/>
            <a:ext cx="4817089" cy="28957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849248" y="3690836"/>
            <a:ext cx="4633389" cy="27748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31" name="Rectángulo 30"/>
          <p:cNvSpPr/>
          <p:nvPr userDrawn="1"/>
        </p:nvSpPr>
        <p:spPr>
          <a:xfrm>
            <a:off x="1637733" y="3404089"/>
            <a:ext cx="9933819" cy="50941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2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33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3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3" name="Rectángulo 42"/>
          <p:cNvSpPr/>
          <p:nvPr userDrawn="1"/>
        </p:nvSpPr>
        <p:spPr>
          <a:xfrm>
            <a:off x="1649403" y="379563"/>
            <a:ext cx="4311132" cy="28957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738318" y="440511"/>
            <a:ext cx="4103684" cy="27748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52" name="Vertical Text Placeholder 2"/>
          <p:cNvSpPr>
            <a:spLocks noGrp="1"/>
          </p:cNvSpPr>
          <p:nvPr>
            <p:ph type="body" orient="vert" idx="23"/>
          </p:nvPr>
        </p:nvSpPr>
        <p:spPr>
          <a:xfrm>
            <a:off x="6146802" y="379556"/>
            <a:ext cx="5424751" cy="2835773"/>
          </a:xfrm>
        </p:spPr>
        <p:txBody>
          <a:bodyPr vert="horz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6" name="Vertical Text Placeholder 2"/>
          <p:cNvSpPr>
            <a:spLocks noGrp="1"/>
          </p:cNvSpPr>
          <p:nvPr>
            <p:ph type="body" orient="vert" idx="25"/>
          </p:nvPr>
        </p:nvSpPr>
        <p:spPr>
          <a:xfrm>
            <a:off x="1649404" y="3643787"/>
            <a:ext cx="4764977" cy="2835773"/>
          </a:xfrm>
        </p:spPr>
        <p:txBody>
          <a:bodyPr vert="horz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18" name="Rectángulo 17"/>
          <p:cNvSpPr/>
          <p:nvPr userDrawn="1"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9" name="Rectángulo 18"/>
          <p:cNvSpPr/>
          <p:nvPr userDrawn="1"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0" name="Rectángulo 19"/>
          <p:cNvSpPr/>
          <p:nvPr userDrawn="1"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070893" y="2226192"/>
            <a:ext cx="5430816" cy="1225570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528F270-5CA7-7044-B259-EA2FB3802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732" y="6033053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imágenes y pie d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2094535" y="561155"/>
            <a:ext cx="4568936" cy="515206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094536" y="5785745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774052" y="5785745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183452" y="622104"/>
            <a:ext cx="4394699" cy="504075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12" name="Rectángulo 11"/>
          <p:cNvSpPr/>
          <p:nvPr userDrawn="1"/>
        </p:nvSpPr>
        <p:spPr>
          <a:xfrm>
            <a:off x="6774051" y="561155"/>
            <a:ext cx="4568936" cy="515206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862968" y="622104"/>
            <a:ext cx="4394699" cy="504075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14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20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7" name="Rectángulo 16"/>
          <p:cNvSpPr/>
          <p:nvPr userDrawn="1"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8" name="Rectángulo 17"/>
          <p:cNvSpPr/>
          <p:nvPr userDrawn="1"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9" name="Rectángulo 18"/>
          <p:cNvSpPr/>
          <p:nvPr userDrawn="1"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070893" y="2226192"/>
            <a:ext cx="5430816" cy="1225570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0901326-C561-1641-9B33-47D12090C0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732" y="6033053"/>
            <a:ext cx="1702982" cy="7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1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5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609607" y="1273341"/>
            <a:ext cx="4941583" cy="16047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1" name="Rectángulo 30"/>
          <p:cNvSpPr/>
          <p:nvPr userDrawn="1"/>
        </p:nvSpPr>
        <p:spPr>
          <a:xfrm rot="5400000" flipV="1">
            <a:off x="3461385" y="3834516"/>
            <a:ext cx="5192311" cy="69964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3" name="Content Placeholder 2"/>
          <p:cNvSpPr>
            <a:spLocks noGrp="1"/>
          </p:cNvSpPr>
          <p:nvPr>
            <p:ph idx="24"/>
          </p:nvPr>
        </p:nvSpPr>
        <p:spPr>
          <a:xfrm>
            <a:off x="6559910" y="4864904"/>
            <a:ext cx="4941583" cy="16047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5" name="Vertical Text Placeholder 2"/>
          <p:cNvSpPr>
            <a:spLocks noGrp="1"/>
          </p:cNvSpPr>
          <p:nvPr>
            <p:ph type="body" orient="vert" idx="25"/>
          </p:nvPr>
        </p:nvSpPr>
        <p:spPr>
          <a:xfrm>
            <a:off x="609606" y="2997200"/>
            <a:ext cx="4941583" cy="3475530"/>
          </a:xfrm>
        </p:spPr>
        <p:txBody>
          <a:bodyPr vert="horz" numCol="1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38" name="Vertical Text Placeholder 2"/>
          <p:cNvSpPr>
            <a:spLocks noGrp="1"/>
          </p:cNvSpPr>
          <p:nvPr>
            <p:ph type="body" orient="vert" idx="27"/>
          </p:nvPr>
        </p:nvSpPr>
        <p:spPr>
          <a:xfrm>
            <a:off x="6569553" y="1273341"/>
            <a:ext cx="4931939" cy="3475530"/>
          </a:xfrm>
        </p:spPr>
        <p:txBody>
          <a:bodyPr vert="horz" numCol="1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17" name="Rectángulo 16"/>
          <p:cNvSpPr/>
          <p:nvPr userDrawn="1"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673612" y="55759"/>
            <a:ext cx="9474200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19" name="Rectángulo 18"/>
          <p:cNvSpPr/>
          <p:nvPr userDrawn="1"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0" name="Rectángulo 19"/>
          <p:cNvSpPr/>
          <p:nvPr userDrawn="1"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94777B2-BA08-1D4D-9BD4-A05F680AC5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93" y="168966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ágene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236255" y="3533778"/>
            <a:ext cx="3982565" cy="257190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7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77866" y="3573607"/>
            <a:ext cx="3873588" cy="247995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16" name="Rectángulo 15"/>
          <p:cNvSpPr/>
          <p:nvPr userDrawn="1"/>
        </p:nvSpPr>
        <p:spPr>
          <a:xfrm>
            <a:off x="4384700" y="3533778"/>
            <a:ext cx="3982565" cy="257190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4426311" y="3573607"/>
            <a:ext cx="3873588" cy="247995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18" name="Rectángulo 17"/>
          <p:cNvSpPr/>
          <p:nvPr userDrawn="1"/>
        </p:nvSpPr>
        <p:spPr>
          <a:xfrm>
            <a:off x="8570813" y="1204774"/>
            <a:ext cx="2985943" cy="49009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652045" y="1264358"/>
            <a:ext cx="2780631" cy="4789205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37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26" name="Vertical Text Placeholder 2"/>
          <p:cNvSpPr>
            <a:spLocks noGrp="1"/>
          </p:cNvSpPr>
          <p:nvPr>
            <p:ph type="body" orient="vert" idx="22"/>
          </p:nvPr>
        </p:nvSpPr>
        <p:spPr>
          <a:xfrm>
            <a:off x="249750" y="1204323"/>
            <a:ext cx="8142708" cy="2221782"/>
          </a:xfrm>
        </p:spPr>
        <p:txBody>
          <a:bodyPr vert="horz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23" name="Rectángulo 22"/>
          <p:cNvSpPr/>
          <p:nvPr userDrawn="1"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673612" y="55759"/>
            <a:ext cx="9474200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28" name="Rectángulo 27"/>
          <p:cNvSpPr/>
          <p:nvPr userDrawn="1"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9" name="Rectángulo 28"/>
          <p:cNvSpPr/>
          <p:nvPr userDrawn="1"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2CDF17E-4879-0945-AFA0-C688AB59F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93" y="168966"/>
            <a:ext cx="1702982" cy="7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tres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3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3" name="Rectángulo 42"/>
          <p:cNvSpPr/>
          <p:nvPr userDrawn="1"/>
        </p:nvSpPr>
        <p:spPr>
          <a:xfrm>
            <a:off x="492977" y="3932458"/>
            <a:ext cx="11061339" cy="233224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603902" y="4059036"/>
            <a:ext cx="3490447" cy="21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48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5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259597" y="4036450"/>
            <a:ext cx="3490447" cy="21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5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918418" y="4036450"/>
            <a:ext cx="3490447" cy="21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55" name="Rectángulo 54"/>
          <p:cNvSpPr/>
          <p:nvPr userDrawn="1"/>
        </p:nvSpPr>
        <p:spPr>
          <a:xfrm>
            <a:off x="492978" y="3788668"/>
            <a:ext cx="5592236" cy="50941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3" name="Vertical Text Placeholder 2"/>
          <p:cNvSpPr>
            <a:spLocks noGrp="1"/>
          </p:cNvSpPr>
          <p:nvPr>
            <p:ph type="body" orient="vert" idx="25"/>
          </p:nvPr>
        </p:nvSpPr>
        <p:spPr>
          <a:xfrm>
            <a:off x="492977" y="1365873"/>
            <a:ext cx="11023683" cy="2329951"/>
          </a:xfrm>
        </p:spPr>
        <p:txBody>
          <a:bodyPr vert="horz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20" name="Rectángulo 19"/>
          <p:cNvSpPr/>
          <p:nvPr userDrawn="1"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673612" y="55759"/>
            <a:ext cx="9474200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24" name="Rectángulo 23"/>
          <p:cNvSpPr/>
          <p:nvPr userDrawn="1"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5" name="Rectángulo 24"/>
          <p:cNvSpPr/>
          <p:nvPr userDrawn="1"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1D8214B-411B-4046-9073-BB59DF16BA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93" y="168966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olución, 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93316" y="2525080"/>
            <a:ext cx="3164355" cy="338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3"/>
          </p:nvPr>
        </p:nvSpPr>
        <p:spPr>
          <a:xfrm>
            <a:off x="4372809" y="2525080"/>
            <a:ext cx="3164355" cy="338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4"/>
          </p:nvPr>
        </p:nvSpPr>
        <p:spPr>
          <a:xfrm>
            <a:off x="8352305" y="2525080"/>
            <a:ext cx="3164355" cy="338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Flecha derecha 4"/>
          <p:cNvSpPr/>
          <p:nvPr userDrawn="1"/>
        </p:nvSpPr>
        <p:spPr>
          <a:xfrm rot="19800000">
            <a:off x="3598940" y="3620856"/>
            <a:ext cx="732609" cy="272161"/>
          </a:xfrm>
          <a:prstGeom prst="rightArrow">
            <a:avLst/>
          </a:prstGeom>
          <a:solidFill>
            <a:srgbClr val="CB0017"/>
          </a:solidFill>
          <a:effectLst>
            <a:innerShdw dist="38100" dir="5400000"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8" name="Flecha derecha 27"/>
          <p:cNvSpPr/>
          <p:nvPr userDrawn="1"/>
        </p:nvSpPr>
        <p:spPr>
          <a:xfrm rot="1800000">
            <a:off x="7637956" y="3621862"/>
            <a:ext cx="732609" cy="272161"/>
          </a:xfrm>
          <a:prstGeom prst="rightArrow">
            <a:avLst/>
          </a:prstGeom>
          <a:solidFill>
            <a:srgbClr val="CB0017"/>
          </a:solidFill>
          <a:effectLst>
            <a:innerShdw dist="38100" dir="5400000"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1" name="Vertical Text Placeholder 2"/>
          <p:cNvSpPr>
            <a:spLocks noGrp="1"/>
          </p:cNvSpPr>
          <p:nvPr>
            <p:ph type="body" orient="vert" idx="25"/>
          </p:nvPr>
        </p:nvSpPr>
        <p:spPr>
          <a:xfrm>
            <a:off x="1439337" y="1251653"/>
            <a:ext cx="10077323" cy="1164976"/>
          </a:xfrm>
        </p:spPr>
        <p:txBody>
          <a:bodyPr vert="horz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673612" y="55759"/>
            <a:ext cx="9474200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30" name="Rectángulo 29"/>
          <p:cNvSpPr/>
          <p:nvPr userDrawn="1"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2" name="Rectángulo 31"/>
          <p:cNvSpPr/>
          <p:nvPr userDrawn="1"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1E0C1A9-A599-F445-9BCD-043F1C5C27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93" y="168966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atro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8" name="Rectángulo 17"/>
          <p:cNvSpPr/>
          <p:nvPr userDrawn="1"/>
        </p:nvSpPr>
        <p:spPr>
          <a:xfrm>
            <a:off x="1778451" y="561155"/>
            <a:ext cx="4568936" cy="241901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924558" y="658586"/>
            <a:ext cx="4286644" cy="221729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20" name="Rectángulo 19"/>
          <p:cNvSpPr/>
          <p:nvPr userDrawn="1"/>
        </p:nvSpPr>
        <p:spPr>
          <a:xfrm rot="5400000" flipV="1">
            <a:off x="5764917" y="5062384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1" name="Rectángulo 20"/>
          <p:cNvSpPr/>
          <p:nvPr userDrawn="1"/>
        </p:nvSpPr>
        <p:spPr>
          <a:xfrm rot="5400000" flipV="1">
            <a:off x="5764917" y="1775002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2" name="Rectángulo 21"/>
          <p:cNvSpPr/>
          <p:nvPr userDrawn="1"/>
        </p:nvSpPr>
        <p:spPr>
          <a:xfrm rot="10800000" flipV="1">
            <a:off x="3040726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3" name="Rectángulo 22"/>
          <p:cNvSpPr/>
          <p:nvPr userDrawn="1"/>
        </p:nvSpPr>
        <p:spPr>
          <a:xfrm rot="10800000" flipV="1">
            <a:off x="8039102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778452" y="2992030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25" name="Rectángulo 24"/>
          <p:cNvSpPr/>
          <p:nvPr userDrawn="1"/>
        </p:nvSpPr>
        <p:spPr>
          <a:xfrm>
            <a:off x="6864885" y="556815"/>
            <a:ext cx="4568936" cy="241901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010991" y="654243"/>
            <a:ext cx="4286644" cy="221729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27" name="Rectángulo 26"/>
          <p:cNvSpPr/>
          <p:nvPr userDrawn="1"/>
        </p:nvSpPr>
        <p:spPr>
          <a:xfrm>
            <a:off x="6864885" y="3651214"/>
            <a:ext cx="4568936" cy="241901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010991" y="3748642"/>
            <a:ext cx="4286644" cy="221729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29" name="Rectángulo 28"/>
          <p:cNvSpPr/>
          <p:nvPr userDrawn="1"/>
        </p:nvSpPr>
        <p:spPr>
          <a:xfrm>
            <a:off x="1778451" y="3671693"/>
            <a:ext cx="4568936" cy="241901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924558" y="3769121"/>
            <a:ext cx="4286644" cy="221729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31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879437" y="2992030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778452" y="6092364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879437" y="6092364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3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37" name="Rectángulo 36"/>
          <p:cNvSpPr/>
          <p:nvPr userDrawn="1"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8" name="Rectángulo 37"/>
          <p:cNvSpPr/>
          <p:nvPr userDrawn="1"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9" name="Rectángulo 38"/>
          <p:cNvSpPr/>
          <p:nvPr userDrawn="1"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070893" y="2226192"/>
            <a:ext cx="5430816" cy="1225570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2BCD3657-50B9-564A-8EE1-CABF666F2D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732" y="6033053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FD2D5F5-C307-3641-80F6-534BF4E275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42" y="1357154"/>
            <a:ext cx="5255712" cy="5500847"/>
          </a:xfrm>
          <a:prstGeom prst="rect">
            <a:avLst/>
          </a:prstGeom>
          <a:effectLst>
            <a:outerShdw blurRad="25400" dist="12700" dir="5400000" algn="ctr" rotWithShape="0">
              <a:schemeClr val="tx1">
                <a:alpha val="25000"/>
              </a:schemeClr>
            </a:outerShdw>
          </a:effectLst>
        </p:spPr>
      </p:pic>
      <p:sp>
        <p:nvSpPr>
          <p:cNvPr id="8" name="Rectángulo 7"/>
          <p:cNvSpPr/>
          <p:nvPr userDrawn="1"/>
        </p:nvSpPr>
        <p:spPr>
          <a:xfrm>
            <a:off x="970844" y="3399341"/>
            <a:ext cx="10250312" cy="8903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793" y="3488375"/>
            <a:ext cx="7560523" cy="752818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1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Nombre</a:t>
            </a:r>
            <a:r>
              <a:rPr lang="en-US"/>
              <a:t> </a:t>
            </a:r>
            <a:r>
              <a:rPr lang="en-US" err="1"/>
              <a:t>Apellidos</a:t>
            </a:r>
            <a:endParaRPr lang="en-US"/>
          </a:p>
          <a:p>
            <a:r>
              <a:rPr lang="en-US" err="1"/>
              <a:t>Asignatura</a:t>
            </a:r>
            <a:r>
              <a:rPr lang="en-US"/>
              <a:t> de la </a:t>
            </a:r>
            <a:r>
              <a:rPr lang="en-US" err="1"/>
              <a:t>presentaci</a:t>
            </a:r>
            <a:r>
              <a:rPr lang="es-ES" err="1"/>
              <a:t>ón</a:t>
            </a:r>
            <a:endParaRPr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3" y="5862700"/>
            <a:ext cx="1974855" cy="75353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56" y="206152"/>
            <a:ext cx="2103438" cy="210343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970845" y="206152"/>
            <a:ext cx="9137980" cy="3193188"/>
          </a:xfr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41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[</a:t>
            </a:r>
            <a:r>
              <a:rPr lang="en-US" err="1"/>
              <a:t>Título</a:t>
            </a:r>
            <a:r>
              <a:rPr lang="en-US"/>
              <a:t> de la </a:t>
            </a:r>
            <a:r>
              <a:rPr lang="en-US" err="1"/>
              <a:t>presentaci</a:t>
            </a:r>
            <a:r>
              <a:rPr lang="es-ES" err="1"/>
              <a:t>ón</a:t>
            </a:r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04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to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5" name="Rectángulo 4"/>
          <p:cNvSpPr/>
          <p:nvPr userDrawn="1"/>
        </p:nvSpPr>
        <p:spPr>
          <a:xfrm rot="5400000" flipV="1">
            <a:off x="5764917" y="5062384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6" name="Rectángulo 5"/>
          <p:cNvSpPr/>
          <p:nvPr userDrawn="1"/>
        </p:nvSpPr>
        <p:spPr>
          <a:xfrm rot="5400000" flipV="1">
            <a:off x="5764917" y="1775002"/>
            <a:ext cx="1686217" cy="609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7" name="Rectángulo 6"/>
          <p:cNvSpPr/>
          <p:nvPr userDrawn="1"/>
        </p:nvSpPr>
        <p:spPr>
          <a:xfrm rot="10800000" flipV="1">
            <a:off x="3040726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8" name="Rectángulo 7"/>
          <p:cNvSpPr/>
          <p:nvPr userDrawn="1"/>
        </p:nvSpPr>
        <p:spPr>
          <a:xfrm rot="10800000" flipV="1">
            <a:off x="8039102" y="3512111"/>
            <a:ext cx="2234396" cy="4571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778452" y="2992030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879437" y="2992030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778452" y="6092364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879437" y="6092364"/>
            <a:ext cx="4394699" cy="520120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Pie de Foto / Texto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926938" y="654243"/>
            <a:ext cx="4278119" cy="221729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7"/>
          </p:nvPr>
        </p:nvSpPr>
        <p:spPr>
          <a:xfrm>
            <a:off x="7010993" y="648308"/>
            <a:ext cx="4278119" cy="221729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8"/>
          </p:nvPr>
        </p:nvSpPr>
        <p:spPr>
          <a:xfrm>
            <a:off x="1933850" y="3769121"/>
            <a:ext cx="4278119" cy="221729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9"/>
          </p:nvPr>
        </p:nvSpPr>
        <p:spPr>
          <a:xfrm>
            <a:off x="7019518" y="3748642"/>
            <a:ext cx="4278119" cy="221729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23" name="Rectángulo 22"/>
          <p:cNvSpPr/>
          <p:nvPr userDrawn="1"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4" name="Rectángulo 23"/>
          <p:cNvSpPr/>
          <p:nvPr userDrawn="1"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5" name="Rectángulo 24"/>
          <p:cNvSpPr/>
          <p:nvPr userDrawn="1"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070893" y="2226192"/>
            <a:ext cx="5430816" cy="1225570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DC34C78-9F9F-9242-8FD9-053C2AEC0E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732" y="6033053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A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43" y="1357152"/>
            <a:ext cx="5255712" cy="5500848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3000"/>
              </a:schemeClr>
            </a:outerShdw>
          </a:effectLst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" y="5608323"/>
            <a:ext cx="3291468" cy="135374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970844" y="5648327"/>
            <a:ext cx="10250312" cy="4902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</p:spTree>
    <p:extLst>
      <p:ext uri="{BB962C8B-B14F-4D97-AF65-F5344CB8AC3E}">
        <p14:creationId xmlns:p14="http://schemas.microsoft.com/office/powerpoint/2010/main" val="76065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C0C2292-2BBB-0D45-976A-EC680FB824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43" y="1357154"/>
            <a:ext cx="5255712" cy="5500847"/>
          </a:xfrm>
          <a:prstGeom prst="rect">
            <a:avLst/>
          </a:prstGeom>
          <a:effectLst>
            <a:outerShdw blurRad="25400" dist="12700" dir="5400000" algn="ctr" rotWithShape="0">
              <a:schemeClr val="tx1">
                <a:alpha val="25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3" y="5862700"/>
            <a:ext cx="1974855" cy="753533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970844" y="5648327"/>
            <a:ext cx="10250312" cy="4902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</p:spTree>
    <p:extLst>
      <p:ext uri="{BB962C8B-B14F-4D97-AF65-F5344CB8AC3E}">
        <p14:creationId xmlns:p14="http://schemas.microsoft.com/office/powerpoint/2010/main" val="78338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C">
    <p:bg>
      <p:bgPr>
        <a:solidFill>
          <a:srgbClr val="CB00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-550494" y="5342880"/>
            <a:ext cx="8539545" cy="835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8" name="Rectángulo 17"/>
          <p:cNvSpPr/>
          <p:nvPr userDrawn="1"/>
        </p:nvSpPr>
        <p:spPr>
          <a:xfrm>
            <a:off x="-5394253" y="5524750"/>
            <a:ext cx="8212503" cy="835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>
              <a:srgbClr val="FFFFFF">
                <a:alpha val="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" y="5608323"/>
            <a:ext cx="3291468" cy="1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5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6045" y="1356360"/>
            <a:ext cx="5359907" cy="550164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7861" y="1357122"/>
            <a:ext cx="5256275" cy="550087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970788" y="3399282"/>
            <a:ext cx="10250805" cy="89535"/>
          </a:xfrm>
          <a:custGeom>
            <a:avLst/>
            <a:gdLst/>
            <a:ahLst/>
            <a:cxnLst/>
            <a:rect l="l" t="t" r="r" b="b"/>
            <a:pathLst>
              <a:path w="10250805" h="89535">
                <a:moveTo>
                  <a:pt x="10250423" y="0"/>
                </a:moveTo>
                <a:lnTo>
                  <a:pt x="0" y="0"/>
                </a:lnTo>
                <a:lnTo>
                  <a:pt x="0" y="89153"/>
                </a:lnTo>
                <a:lnTo>
                  <a:pt x="10250423" y="89153"/>
                </a:lnTo>
                <a:lnTo>
                  <a:pt x="10250423" y="0"/>
                </a:lnTo>
                <a:close/>
              </a:path>
            </a:pathLst>
          </a:custGeom>
          <a:solidFill>
            <a:srgbClr val="CA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311" y="5608320"/>
            <a:ext cx="3291839" cy="124968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50245" y="206502"/>
            <a:ext cx="1841753" cy="21031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49585" y="2648770"/>
            <a:ext cx="1009282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3838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s-ES" spc="-35"/>
              <a:t>Inés Martín y Carlos Barahona</a:t>
            </a:r>
            <a:endParaRPr spc="-6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F2F2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3838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s-ES" spc="-35"/>
              <a:t>Inés Martín y Carlos Barahona</a:t>
            </a:r>
            <a:endParaRPr spc="-6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3838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s-ES" spc="-35"/>
              <a:t>Inés Martín y Carlos Barahona</a:t>
            </a:r>
            <a:endParaRPr spc="-6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3838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s-ES" spc="-35"/>
              <a:t>Inés Martín y Carlos Barahona</a:t>
            </a:r>
            <a:endParaRPr spc="-6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3838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s-ES" spc="-35"/>
              <a:t>Inés Martín y Carlos Barahona</a:t>
            </a:r>
            <a:endParaRPr spc="-6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C">
    <p:bg>
      <p:bgPr>
        <a:solidFill>
          <a:srgbClr val="CB00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7572" y="4631845"/>
            <a:ext cx="7560523" cy="75281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ts val="241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Nombre</a:t>
            </a:r>
            <a:r>
              <a:rPr lang="en-US"/>
              <a:t> </a:t>
            </a:r>
            <a:r>
              <a:rPr lang="en-US" err="1"/>
              <a:t>Apellidos</a:t>
            </a:r>
            <a:endParaRPr lang="en-US"/>
          </a:p>
          <a:p>
            <a:r>
              <a:rPr lang="en-US" err="1"/>
              <a:t>Asignatura</a:t>
            </a:r>
            <a:r>
              <a:rPr lang="en-US"/>
              <a:t> de la </a:t>
            </a:r>
            <a:r>
              <a:rPr lang="en-US" err="1"/>
              <a:t>presentaci</a:t>
            </a:r>
            <a:r>
              <a:rPr lang="es-ES" err="1"/>
              <a:t>ón</a:t>
            </a:r>
            <a:endParaRPr/>
          </a:p>
        </p:txBody>
      </p:sp>
      <p:sp>
        <p:nvSpPr>
          <p:cNvPr id="7" name="Rectángulo 6"/>
          <p:cNvSpPr/>
          <p:nvPr userDrawn="1"/>
        </p:nvSpPr>
        <p:spPr>
          <a:xfrm>
            <a:off x="0" y="4563515"/>
            <a:ext cx="7989051" cy="8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8" name="Rectángulo 17"/>
          <p:cNvSpPr/>
          <p:nvPr userDrawn="1"/>
        </p:nvSpPr>
        <p:spPr>
          <a:xfrm>
            <a:off x="-1" y="4745385"/>
            <a:ext cx="2818249" cy="835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>
              <a:srgbClr val="FFFFFF">
                <a:alpha val="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37573" y="1325722"/>
            <a:ext cx="9137980" cy="3193188"/>
          </a:xfr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41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[</a:t>
            </a:r>
            <a:r>
              <a:rPr lang="en-US" err="1"/>
              <a:t>Título</a:t>
            </a:r>
            <a:r>
              <a:rPr lang="en-US"/>
              <a:t> de la </a:t>
            </a:r>
            <a:r>
              <a:rPr lang="en-US" err="1"/>
              <a:t>presentaci</a:t>
            </a:r>
            <a:r>
              <a:rPr lang="es-ES" err="1"/>
              <a:t>ón</a:t>
            </a:r>
            <a:r>
              <a:rPr lang="en-US"/>
              <a:t>]</a:t>
            </a:r>
            <a:endParaRPr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" y="5608323"/>
            <a:ext cx="3291468" cy="1353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ción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ertical Text Placeholder 2"/>
          <p:cNvSpPr>
            <a:spLocks noGrp="1"/>
          </p:cNvSpPr>
          <p:nvPr>
            <p:ph type="body" orient="vert" idx="22"/>
          </p:nvPr>
        </p:nvSpPr>
        <p:spPr>
          <a:xfrm>
            <a:off x="1574456" y="1159729"/>
            <a:ext cx="9942203" cy="5250170"/>
          </a:xfrm>
        </p:spPr>
        <p:txBody>
          <a:bodyPr vert="horz" numCol="1"/>
          <a:lstStyle>
            <a:lvl1pPr marL="0" indent="0" algn="ctr">
              <a:buNone/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5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32" name="Rectángulo 31"/>
          <p:cNvSpPr/>
          <p:nvPr userDrawn="1"/>
        </p:nvSpPr>
        <p:spPr>
          <a:xfrm rot="5400000">
            <a:off x="8992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31B5EC-08A4-B14C-B4F9-4BCB268EF2FB}"/>
              </a:ext>
            </a:extLst>
          </p:cNvPr>
          <p:cNvSpPr/>
          <p:nvPr userDrawn="1"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56F1859-FF24-1647-B05E-C0C26C4EA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3612" y="55759"/>
            <a:ext cx="9474200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AD6AC3-875D-6D41-9AA8-9941A619BC6B}"/>
              </a:ext>
            </a:extLst>
          </p:cNvPr>
          <p:cNvSpPr/>
          <p:nvPr userDrawn="1"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43E1F71-DDA9-854F-AE64-614F20B26F9F}"/>
              </a:ext>
            </a:extLst>
          </p:cNvPr>
          <p:cNvSpPr/>
          <p:nvPr userDrawn="1"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A6F7CA5-F24C-6B41-B5AE-5FA4C753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93" y="168966"/>
            <a:ext cx="1702982" cy="7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ducción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ertical Text Placeholder 2"/>
          <p:cNvSpPr>
            <a:spLocks noGrp="1"/>
          </p:cNvSpPr>
          <p:nvPr>
            <p:ph type="body" orient="vert" idx="22"/>
          </p:nvPr>
        </p:nvSpPr>
        <p:spPr>
          <a:xfrm>
            <a:off x="1574456" y="2073939"/>
            <a:ext cx="9942203" cy="4335960"/>
          </a:xfrm>
        </p:spPr>
        <p:txBody>
          <a:bodyPr vert="horz" numCol="1"/>
          <a:lstStyle>
            <a:lvl1pPr marL="0" indent="0" algn="ctr">
              <a:buNone/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5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32" name="Rectángulo 31"/>
          <p:cNvSpPr/>
          <p:nvPr userDrawn="1"/>
        </p:nvSpPr>
        <p:spPr>
          <a:xfrm rot="5400000">
            <a:off x="8992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6C451-16E2-6D46-BF7D-F1DF7E2156EA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1574800" y="1111251"/>
            <a:ext cx="9941984" cy="8429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6E9F3FF-07BF-E74F-8D62-AF88EA031854}"/>
              </a:ext>
            </a:extLst>
          </p:cNvPr>
          <p:cNvSpPr/>
          <p:nvPr userDrawn="1"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268885-7C19-0946-8A53-FE5B78C5D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3612" y="55759"/>
            <a:ext cx="9474200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6F84993-EC1A-7841-B06E-797D0C13CF11}"/>
              </a:ext>
            </a:extLst>
          </p:cNvPr>
          <p:cNvSpPr/>
          <p:nvPr userDrawn="1"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F4DCC6C-54EC-6946-94ED-1F82B7BC579F}"/>
              </a:ext>
            </a:extLst>
          </p:cNvPr>
          <p:cNvSpPr/>
          <p:nvPr userDrawn="1"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B4C03CD-D40E-5446-822E-CACFE37478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93" y="168966"/>
            <a:ext cx="1702982" cy="7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7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exto explic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27" name="Vertical Text Placeholder 2"/>
          <p:cNvSpPr>
            <a:spLocks noGrp="1"/>
          </p:cNvSpPr>
          <p:nvPr>
            <p:ph type="body" orient="vert" idx="23"/>
          </p:nvPr>
        </p:nvSpPr>
        <p:spPr>
          <a:xfrm>
            <a:off x="1684839" y="259883"/>
            <a:ext cx="9708357" cy="6088481"/>
          </a:xfrm>
        </p:spPr>
        <p:txBody>
          <a:bodyPr vert="horz" numCol="1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F2362B3-142E-474A-8E36-75164205A566}"/>
              </a:ext>
            </a:extLst>
          </p:cNvPr>
          <p:cNvSpPr/>
          <p:nvPr userDrawn="1"/>
        </p:nvSpPr>
        <p:spPr>
          <a:xfrm>
            <a:off x="1" y="-1"/>
            <a:ext cx="1233844" cy="68694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645FF52-2F2F-E641-B752-A1476A134799}"/>
              </a:ext>
            </a:extLst>
          </p:cNvPr>
          <p:cNvSpPr/>
          <p:nvPr userDrawn="1"/>
        </p:nvSpPr>
        <p:spPr>
          <a:xfrm>
            <a:off x="-2" y="5698808"/>
            <a:ext cx="1233847" cy="221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EC467C5-29AF-2743-B394-77ADB3B4F024}"/>
              </a:ext>
            </a:extLst>
          </p:cNvPr>
          <p:cNvSpPr/>
          <p:nvPr userDrawn="1"/>
        </p:nvSpPr>
        <p:spPr>
          <a:xfrm>
            <a:off x="-2" y="5920166"/>
            <a:ext cx="1233847" cy="9492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162125B-6DBB-414A-93E4-F6E01B182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70893" y="2226192"/>
            <a:ext cx="5430816" cy="1225570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47F992-2CF3-C54C-9D3A-C2E416EB2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732" y="6033053"/>
            <a:ext cx="1702982" cy="7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ertical Text Placeholder 2"/>
          <p:cNvSpPr>
            <a:spLocks noGrp="1"/>
          </p:cNvSpPr>
          <p:nvPr>
            <p:ph type="body" orient="vert" idx="22"/>
          </p:nvPr>
        </p:nvSpPr>
        <p:spPr>
          <a:xfrm>
            <a:off x="1301984" y="2344596"/>
            <a:ext cx="9831816" cy="1234629"/>
          </a:xfrm>
        </p:spPr>
        <p:txBody>
          <a:bodyPr vert="horz" numCol="1"/>
          <a:lstStyle>
            <a:lvl1pPr marL="0" indent="0" algn="ctr">
              <a:buNone/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algn="ctr"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5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26" name="Rectángulo 25"/>
          <p:cNvSpPr/>
          <p:nvPr userDrawn="1"/>
        </p:nvSpPr>
        <p:spPr>
          <a:xfrm flipV="1">
            <a:off x="7106195" y="3711516"/>
            <a:ext cx="4017693" cy="4571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8" name="Rectángulo 27"/>
          <p:cNvSpPr/>
          <p:nvPr userDrawn="1"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673612" y="55759"/>
            <a:ext cx="9474200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30" name="Rectángulo 29"/>
          <p:cNvSpPr/>
          <p:nvPr userDrawn="1"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2" name="Rectángulo 31"/>
          <p:cNvSpPr/>
          <p:nvPr userDrawn="1"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CE107FB-8AD4-A648-A253-FC1CC2DDE4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93" y="168966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13" name="Rectángulo 12"/>
          <p:cNvSpPr/>
          <p:nvPr userDrawn="1"/>
        </p:nvSpPr>
        <p:spPr>
          <a:xfrm>
            <a:off x="1676400" y="1307940"/>
            <a:ext cx="4639456" cy="72463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1" name="Vertical Text Placeholder 2"/>
          <p:cNvSpPr>
            <a:spLocks noGrp="1"/>
          </p:cNvSpPr>
          <p:nvPr>
            <p:ph type="body" orient="vert" idx="24"/>
          </p:nvPr>
        </p:nvSpPr>
        <p:spPr>
          <a:xfrm>
            <a:off x="1699063" y="2073938"/>
            <a:ext cx="10050844" cy="4131990"/>
          </a:xfrm>
        </p:spPr>
        <p:txBody>
          <a:bodyPr vert="horz" numCol="2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24" name="Vertical Text Placeholder 2"/>
          <p:cNvSpPr>
            <a:spLocks noGrp="1"/>
          </p:cNvSpPr>
          <p:nvPr>
            <p:ph type="body" orient="vert" idx="25" hasCustomPrompt="1"/>
          </p:nvPr>
        </p:nvSpPr>
        <p:spPr>
          <a:xfrm>
            <a:off x="1748492" y="1355447"/>
            <a:ext cx="4462841" cy="643272"/>
          </a:xfrm>
        </p:spPr>
        <p:txBody>
          <a:bodyPr vert="horz">
            <a:noAutofit/>
          </a:bodyPr>
          <a:lstStyle>
            <a:lvl1pPr marL="0" indent="0" algn="ctr">
              <a:lnSpc>
                <a:spcPts val="1810"/>
              </a:lnSpc>
              <a:buNone/>
              <a:defRPr sz="1800" b="1" i="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_tradnl"/>
              <a:t>Clic para </a:t>
            </a:r>
            <a:r>
              <a:rPr lang="es-ES_tradnl" err="1"/>
              <a:t>Subt</a:t>
            </a:r>
            <a:r>
              <a:rPr lang="es-ES" err="1"/>
              <a:t>ítulo</a:t>
            </a:r>
            <a:endParaRPr/>
          </a:p>
        </p:txBody>
      </p:sp>
      <p:sp>
        <p:nvSpPr>
          <p:cNvPr id="18" name="Rectángulo 17"/>
          <p:cNvSpPr/>
          <p:nvPr userDrawn="1"/>
        </p:nvSpPr>
        <p:spPr>
          <a:xfrm>
            <a:off x="957259" y="3"/>
            <a:ext cx="10546700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1673612" y="55759"/>
            <a:ext cx="9474200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22" name="Rectángulo 21"/>
          <p:cNvSpPr/>
          <p:nvPr userDrawn="1"/>
        </p:nvSpPr>
        <p:spPr>
          <a:xfrm rot="5400000">
            <a:off x="1020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3" name="Rectángulo 22"/>
          <p:cNvSpPr/>
          <p:nvPr userDrawn="1"/>
        </p:nvSpPr>
        <p:spPr>
          <a:xfrm rot="5400000">
            <a:off x="886538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A874E36-DBA6-1F4B-83B0-98B79D9633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93" y="168966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ad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/>
          <p:cNvSpPr/>
          <p:nvPr userDrawn="1"/>
        </p:nvSpPr>
        <p:spPr>
          <a:xfrm>
            <a:off x="6488954" y="1291801"/>
            <a:ext cx="4302615" cy="78214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6" name="Rectángulo 15"/>
          <p:cNvSpPr/>
          <p:nvPr userDrawn="1"/>
        </p:nvSpPr>
        <p:spPr>
          <a:xfrm>
            <a:off x="270436" y="497391"/>
            <a:ext cx="6218517" cy="62224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81659" y="1114501"/>
            <a:ext cx="5755623" cy="54556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" r="7216"/>
          <a:stretch/>
        </p:blipFill>
        <p:spPr>
          <a:xfrm>
            <a:off x="-3641776" y="-5385313"/>
            <a:ext cx="5223191" cy="4750420"/>
          </a:xfrm>
          <a:prstGeom prst="rect">
            <a:avLst/>
          </a:prstGeom>
        </p:spPr>
      </p:pic>
      <p:sp>
        <p:nvSpPr>
          <p:cNvPr id="27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9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19" name="Rectángulo 18"/>
          <p:cNvSpPr/>
          <p:nvPr userDrawn="1"/>
        </p:nvSpPr>
        <p:spPr>
          <a:xfrm>
            <a:off x="2705102" y="3"/>
            <a:ext cx="8811559" cy="1048215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3257552" y="55759"/>
            <a:ext cx="7127989" cy="1048215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 para </a:t>
            </a:r>
            <a:br>
              <a:rPr lang="es-ES_tradnl"/>
            </a:br>
            <a:r>
              <a:rPr lang="es-ES_tradnl"/>
              <a:t>editar título</a:t>
            </a:r>
            <a:endParaRPr/>
          </a:p>
        </p:txBody>
      </p:sp>
      <p:sp>
        <p:nvSpPr>
          <p:cNvPr id="25" name="Rectángulo 24"/>
          <p:cNvSpPr/>
          <p:nvPr userDrawn="1"/>
        </p:nvSpPr>
        <p:spPr>
          <a:xfrm rot="5400000">
            <a:off x="11044941" y="-112296"/>
            <a:ext cx="1055294" cy="1265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1" name="Rectángulo 30"/>
          <p:cNvSpPr/>
          <p:nvPr userDrawn="1"/>
        </p:nvSpPr>
        <p:spPr>
          <a:xfrm rot="5400000">
            <a:off x="10264506" y="380078"/>
            <a:ext cx="1055294" cy="295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4" name="Vertical Text Placeholder 2"/>
          <p:cNvSpPr>
            <a:spLocks noGrp="1"/>
          </p:cNvSpPr>
          <p:nvPr>
            <p:ph type="body" orient="vert" idx="23"/>
          </p:nvPr>
        </p:nvSpPr>
        <p:spPr>
          <a:xfrm>
            <a:off x="6740179" y="2221562"/>
            <a:ext cx="4831372" cy="3976038"/>
          </a:xfrm>
        </p:spPr>
        <p:txBody>
          <a:bodyPr vert="horz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35" name="Vertical Text Placeholder 2"/>
          <p:cNvSpPr>
            <a:spLocks noGrp="1"/>
          </p:cNvSpPr>
          <p:nvPr>
            <p:ph type="body" orient="vert" idx="25" hasCustomPrompt="1"/>
          </p:nvPr>
        </p:nvSpPr>
        <p:spPr>
          <a:xfrm>
            <a:off x="6554855" y="1372023"/>
            <a:ext cx="4155632" cy="643272"/>
          </a:xfrm>
        </p:spPr>
        <p:txBody>
          <a:bodyPr vert="horz">
            <a:noAutofit/>
          </a:bodyPr>
          <a:lstStyle>
            <a:lvl1pPr marL="0" indent="0" algn="ctr">
              <a:lnSpc>
                <a:spcPts val="1810"/>
              </a:lnSpc>
              <a:buNone/>
              <a:defRPr sz="1800" b="1" i="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_tradnl"/>
              <a:t>Clic para </a:t>
            </a:r>
            <a:r>
              <a:rPr lang="es-ES_tradnl" err="1"/>
              <a:t>Subt</a:t>
            </a:r>
            <a:r>
              <a:rPr lang="es-ES" err="1"/>
              <a:t>ítulo</a:t>
            </a:r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0B0C20B-5938-174F-B74E-33FB3D84BD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494" y="208723"/>
            <a:ext cx="1702982" cy="70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914400"/>
            <a:ext cx="8677836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s-ES_tradnl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209802"/>
            <a:ext cx="8677836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98212" y="6356353"/>
            <a:ext cx="233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084" y="6356353"/>
            <a:ext cx="8009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/>
              <a:t>Inés Martín y Carlos Barahona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8660" y="361019"/>
            <a:ext cx="6753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CB0017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5" r:id="rId2"/>
    <p:sldLayoutId id="2147483661" r:id="rId3"/>
    <p:sldLayoutId id="2147483691" r:id="rId4"/>
    <p:sldLayoutId id="2147483692" r:id="rId5"/>
    <p:sldLayoutId id="2147483693" r:id="rId6"/>
    <p:sldLayoutId id="2147483675" r:id="rId7"/>
    <p:sldLayoutId id="2147483667" r:id="rId8"/>
    <p:sldLayoutId id="2147483665" r:id="rId9"/>
    <p:sldLayoutId id="2147483672" r:id="rId10"/>
    <p:sldLayoutId id="2147483664" r:id="rId11"/>
    <p:sldLayoutId id="2147483670" r:id="rId12"/>
    <p:sldLayoutId id="2147483669" r:id="rId13"/>
    <p:sldLayoutId id="2147483684" r:id="rId14"/>
    <p:sldLayoutId id="2147483671" r:id="rId15"/>
    <p:sldLayoutId id="2147483683" r:id="rId16"/>
    <p:sldLayoutId id="2147483668" r:id="rId17"/>
    <p:sldLayoutId id="2147483666" r:id="rId18"/>
    <p:sldLayoutId id="2147483676" r:id="rId19"/>
    <p:sldLayoutId id="2147483677" r:id="rId20"/>
    <p:sldLayoutId id="2147483688" r:id="rId21"/>
    <p:sldLayoutId id="2147483689" r:id="rId22"/>
    <p:sldLayoutId id="2147483690" r:id="rId23"/>
  </p:sldLayoutIdLst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Arial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Arial"/>
        <a:buChar char="•"/>
        <a:defRPr sz="1800" kern="1200">
          <a:solidFill>
            <a:schemeClr val="tx2"/>
          </a:solidFill>
          <a:latin typeface="Gill Sans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750040" y="2074164"/>
            <a:ext cx="318770" cy="3019425"/>
          </a:xfrm>
          <a:custGeom>
            <a:avLst/>
            <a:gdLst/>
            <a:ahLst/>
            <a:cxnLst/>
            <a:rect l="l" t="t" r="r" b="b"/>
            <a:pathLst>
              <a:path w="318770" h="3019425">
                <a:moveTo>
                  <a:pt x="318516" y="0"/>
                </a:moveTo>
                <a:lnTo>
                  <a:pt x="0" y="0"/>
                </a:lnTo>
                <a:lnTo>
                  <a:pt x="0" y="3019044"/>
                </a:lnTo>
                <a:lnTo>
                  <a:pt x="318516" y="3019044"/>
                </a:lnTo>
                <a:lnTo>
                  <a:pt x="318516" y="0"/>
                </a:lnTo>
                <a:close/>
              </a:path>
            </a:pathLst>
          </a:custGeom>
          <a:solidFill>
            <a:srgbClr val="CA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7112" y="0"/>
            <a:ext cx="299465" cy="105689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5547" y="0"/>
            <a:ext cx="10550651" cy="105003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64157" cy="105003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64919" y="0"/>
            <a:ext cx="298703" cy="105689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169164"/>
            <a:ext cx="1485900" cy="7002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52352" y="410116"/>
            <a:ext cx="868729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7949" y="1790137"/>
            <a:ext cx="9876101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F2F2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95913" y="6556236"/>
            <a:ext cx="3529329" cy="18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83838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s-ES" spc="-35"/>
              <a:t>Inés Martín y Carlos Barahona</a:t>
            </a:r>
            <a:endParaRPr spc="-6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63" r:id="rId3"/>
    <p:sldLayoutId id="2147483696" r:id="rId4"/>
    <p:sldLayoutId id="2147483697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shes.com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ile_signature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ckstation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/>
              <a:t>Módulo I: Hash cracking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_tradnl"/>
              <a:t>Ignacio Sánchez e </a:t>
            </a:r>
            <a:r>
              <a:rPr lang="es-ES">
                <a:ea typeface="+mj-lt"/>
                <a:cs typeface="+mj-lt"/>
              </a:rPr>
              <a:t>Iván García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265802" cy="48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 err="1"/>
              <a:t>Hashcat</a:t>
            </a:r>
            <a:endParaRPr lang="es-ES" err="1"/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</a:t>
            </a:r>
            <a:r>
              <a:rPr lang="es-ES" err="1">
                <a:ea typeface="+mj-lt"/>
                <a:cs typeface="+mj-lt"/>
              </a:rPr>
              <a:t>Hashcat</a:t>
            </a:r>
            <a:r>
              <a:rPr lang="es-ES">
                <a:ea typeface="+mj-lt"/>
                <a:cs typeface="+mj-lt"/>
              </a:rPr>
              <a:t> II</a:t>
            </a:r>
            <a:endParaRPr lang="es-ES" err="1"/>
          </a:p>
        </p:txBody>
      </p:sp>
      <p:pic>
        <p:nvPicPr>
          <p:cNvPr id="2" name="Imagen 1" descr="Семейство программ *Hashcat: как научиться взламывать пароли, создавать ...">
            <a:extLst>
              <a:ext uri="{FF2B5EF4-FFF2-40B4-BE49-F238E27FC236}">
                <a16:creationId xmlns:a16="http://schemas.microsoft.com/office/drawing/2014/main" id="{268F06F1-B7F9-81BB-FD08-23242648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20" y="3090041"/>
            <a:ext cx="1625397" cy="1625397"/>
          </a:xfrm>
          <a:prstGeom prst="rect">
            <a:avLst/>
          </a:prstGeom>
        </p:spPr>
      </p:pic>
      <p:sp>
        <p:nvSpPr>
          <p:cNvPr id="10" name="Marcador de texto vertical 1">
            <a:extLst>
              <a:ext uri="{FF2B5EF4-FFF2-40B4-BE49-F238E27FC236}">
                <a16:creationId xmlns:a16="http://schemas.microsoft.com/office/drawing/2014/main" id="{0189472B-31FC-7C76-E1DC-A2AF889A1FE5}"/>
              </a:ext>
            </a:extLst>
          </p:cNvPr>
          <p:cNvSpPr txBox="1">
            <a:spLocks/>
          </p:cNvSpPr>
          <p:nvPr/>
        </p:nvSpPr>
        <p:spPr>
          <a:xfrm>
            <a:off x="1372320" y="3213030"/>
            <a:ext cx="6697300" cy="212596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es-ES" sz="2400">
                <a:latin typeface="Helvetica"/>
                <a:cs typeface="Helvetica"/>
              </a:rPr>
              <a:t>Identificar el hash</a:t>
            </a:r>
          </a:p>
          <a:p>
            <a:pPr marL="457200" indent="-457200" algn="l">
              <a:buAutoNum type="arabicPeriod"/>
            </a:pPr>
            <a:r>
              <a:rPr lang="es-ES" sz="2400">
                <a:latin typeface="Helvetica"/>
                <a:cs typeface="Helvetica"/>
              </a:rPr>
              <a:t>Guardarlo en un archivo</a:t>
            </a:r>
          </a:p>
          <a:p>
            <a:pPr marL="457200" indent="-457200" algn="l">
              <a:buAutoNum type="arabicPeriod"/>
            </a:pPr>
            <a:r>
              <a:rPr lang="es-ES" sz="2400">
                <a:latin typeface="Helvetica"/>
                <a:cs typeface="Helvetica"/>
              </a:rPr>
              <a:t>Crackearlo con un diccionario</a:t>
            </a:r>
            <a:endParaRPr lang="es-ES" sz="240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439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</a:t>
            </a:r>
            <a:r>
              <a:rPr lang="es-ES" err="1">
                <a:ea typeface="+mj-lt"/>
                <a:cs typeface="+mj-lt"/>
              </a:rPr>
              <a:t>Identify</a:t>
            </a:r>
            <a:r>
              <a:rPr lang="es-ES">
                <a:ea typeface="+mj-lt"/>
                <a:cs typeface="+mj-lt"/>
              </a:rPr>
              <a:t> </a:t>
            </a:r>
            <a:r>
              <a:rPr lang="es-ES" err="1">
                <a:ea typeface="+mj-lt"/>
                <a:cs typeface="+mj-lt"/>
              </a:rPr>
              <a:t>the</a:t>
            </a:r>
            <a:r>
              <a:rPr lang="es-ES">
                <a:ea typeface="+mj-lt"/>
                <a:cs typeface="+mj-lt"/>
              </a:rPr>
              <a:t> hash</a:t>
            </a:r>
            <a:endParaRPr lang="es-ES"/>
          </a:p>
        </p:txBody>
      </p:sp>
      <p:pic>
        <p:nvPicPr>
          <p:cNvPr id="7" name="Imagen 6" descr="Captura de pantalla de un celular">
            <a:extLst>
              <a:ext uri="{FF2B5EF4-FFF2-40B4-BE49-F238E27FC236}">
                <a16:creationId xmlns:a16="http://schemas.microsoft.com/office/drawing/2014/main" id="{8AEDCF61-D1F2-7ABB-553A-253D77263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76" y="1240922"/>
            <a:ext cx="9581907" cy="5089927"/>
          </a:xfrm>
          <a:prstGeom prst="rect">
            <a:avLst/>
          </a:prstGeom>
        </p:spPr>
      </p:pic>
      <p:sp>
        <p:nvSpPr>
          <p:cNvPr id="12" name="Marcador de texto vertical 1">
            <a:extLst>
              <a:ext uri="{FF2B5EF4-FFF2-40B4-BE49-F238E27FC236}">
                <a16:creationId xmlns:a16="http://schemas.microsoft.com/office/drawing/2014/main" id="{1A46A73B-D607-727A-565E-D468C44EF751}"/>
              </a:ext>
            </a:extLst>
          </p:cNvPr>
          <p:cNvSpPr txBox="1">
            <a:spLocks/>
          </p:cNvSpPr>
          <p:nvPr/>
        </p:nvSpPr>
        <p:spPr>
          <a:xfrm>
            <a:off x="5331250" y="6417304"/>
            <a:ext cx="1283082" cy="29073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>
                <a:latin typeface="Helvetica"/>
                <a:cs typeface="Helvetica"/>
                <a:hlinkClick r:id="rId3"/>
              </a:rPr>
              <a:t>Hashes.com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13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</a:t>
            </a:r>
            <a:r>
              <a:rPr lang="es-ES" err="1">
                <a:ea typeface="+mj-lt"/>
                <a:cs typeface="+mj-lt"/>
              </a:rPr>
              <a:t>Identify</a:t>
            </a:r>
            <a:r>
              <a:rPr lang="es-ES">
                <a:ea typeface="+mj-lt"/>
                <a:cs typeface="+mj-lt"/>
              </a:rPr>
              <a:t> </a:t>
            </a:r>
            <a:r>
              <a:rPr lang="es-ES" err="1">
                <a:ea typeface="+mj-lt"/>
                <a:cs typeface="+mj-lt"/>
              </a:rPr>
              <a:t>the</a:t>
            </a:r>
            <a:r>
              <a:rPr lang="es-ES">
                <a:ea typeface="+mj-lt"/>
                <a:cs typeface="+mj-lt"/>
              </a:rPr>
              <a:t> hash</a:t>
            </a:r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D120D19C-1AC2-BFA8-3533-C52CD9BD9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77" y="1348397"/>
            <a:ext cx="9118920" cy="494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Crack </a:t>
            </a:r>
            <a:r>
              <a:rPr lang="es-ES" err="1">
                <a:ea typeface="+mj-lt"/>
                <a:cs typeface="+mj-lt"/>
              </a:rPr>
              <a:t>the</a:t>
            </a:r>
            <a:r>
              <a:rPr lang="es-ES">
                <a:ea typeface="+mj-lt"/>
                <a:cs typeface="+mj-lt"/>
              </a:rPr>
              <a:t> hash</a:t>
            </a:r>
            <a:endParaRPr lang="es-ES"/>
          </a:p>
        </p:txBody>
      </p:sp>
      <p:pic>
        <p:nvPicPr>
          <p:cNvPr id="5" name="Imagen 4" descr="Texto">
            <a:extLst>
              <a:ext uri="{FF2B5EF4-FFF2-40B4-BE49-F238E27FC236}">
                <a16:creationId xmlns:a16="http://schemas.microsoft.com/office/drawing/2014/main" id="{5D5061B4-3EB0-3827-DECB-666EE4EE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9" y="1716243"/>
            <a:ext cx="9678363" cy="4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Crack </a:t>
            </a:r>
            <a:r>
              <a:rPr lang="es-ES" err="1">
                <a:ea typeface="+mj-lt"/>
                <a:cs typeface="+mj-lt"/>
              </a:rPr>
              <a:t>the</a:t>
            </a:r>
            <a:r>
              <a:rPr lang="es-ES">
                <a:ea typeface="+mj-lt"/>
                <a:cs typeface="+mj-lt"/>
              </a:rPr>
              <a:t> hash</a:t>
            </a:r>
            <a:endParaRPr lang="es-ES"/>
          </a:p>
        </p:txBody>
      </p:sp>
      <p:pic>
        <p:nvPicPr>
          <p:cNvPr id="2" name="Imagen 1" descr="Texto">
            <a:extLst>
              <a:ext uri="{FF2B5EF4-FFF2-40B4-BE49-F238E27FC236}">
                <a16:creationId xmlns:a16="http://schemas.microsoft.com/office/drawing/2014/main" id="{BA89FFD7-07E5-6B4F-6CBF-ADB1B37D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3" y="1460167"/>
            <a:ext cx="9991845" cy="47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8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265802" cy="48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 err="1"/>
              <a:t>Mask</a:t>
            </a:r>
            <a:r>
              <a:rPr lang="es-ES" sz="2400" b="1"/>
              <a:t> </a:t>
            </a:r>
            <a:r>
              <a:rPr lang="es-ES" sz="2400" b="1" err="1"/>
              <a:t>attacks</a:t>
            </a: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</a:t>
            </a:r>
            <a:r>
              <a:rPr lang="es-ES" err="1">
                <a:ea typeface="+mj-lt"/>
                <a:cs typeface="+mj-lt"/>
              </a:rPr>
              <a:t>Hashcat</a:t>
            </a:r>
            <a:r>
              <a:rPr lang="es-ES">
                <a:ea typeface="+mj-lt"/>
                <a:cs typeface="+mj-lt"/>
              </a:rPr>
              <a:t> II</a:t>
            </a:r>
            <a:endParaRPr lang="es-ES" err="1"/>
          </a:p>
        </p:txBody>
      </p:sp>
      <p:pic>
        <p:nvPicPr>
          <p:cNvPr id="2" name="Imagen 1" descr="Семейство программ *Hashcat: как научиться взламывать пароли, создавать ...">
            <a:extLst>
              <a:ext uri="{FF2B5EF4-FFF2-40B4-BE49-F238E27FC236}">
                <a16:creationId xmlns:a16="http://schemas.microsoft.com/office/drawing/2014/main" id="{268F06F1-B7F9-81BB-FD08-23242648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20" y="3090041"/>
            <a:ext cx="1625397" cy="1625397"/>
          </a:xfrm>
          <a:prstGeom prst="rect">
            <a:avLst/>
          </a:prstGeom>
        </p:spPr>
      </p:pic>
      <p:sp>
        <p:nvSpPr>
          <p:cNvPr id="10" name="Marcador de texto vertical 1">
            <a:extLst>
              <a:ext uri="{FF2B5EF4-FFF2-40B4-BE49-F238E27FC236}">
                <a16:creationId xmlns:a16="http://schemas.microsoft.com/office/drawing/2014/main" id="{0189472B-31FC-7C76-E1DC-A2AF889A1FE5}"/>
              </a:ext>
            </a:extLst>
          </p:cNvPr>
          <p:cNvSpPr txBox="1">
            <a:spLocks/>
          </p:cNvSpPr>
          <p:nvPr/>
        </p:nvSpPr>
        <p:spPr>
          <a:xfrm>
            <a:off x="1529338" y="3254594"/>
            <a:ext cx="5422682" cy="2052069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Cuando conoces parte de la contraseña.</a:t>
            </a:r>
            <a:endParaRPr lang="es-ES" sz="2400"/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Utiliza la opción "-a 3"</a:t>
            </a:r>
            <a:endParaRPr lang="es-ES" sz="2400"/>
          </a:p>
          <a:p>
            <a:pPr marL="285750" indent="-285750" algn="l">
              <a:buChar char="•"/>
            </a:pPr>
            <a:r>
              <a:rPr lang="es-ES" sz="2400" err="1">
                <a:latin typeface="Helvetica"/>
                <a:cs typeface="Helvetica"/>
              </a:rPr>
              <a:t>Password?d?d?d</a:t>
            </a:r>
            <a:r>
              <a:rPr lang="es-ES" sz="2400">
                <a:latin typeface="Helvetica"/>
                <a:cs typeface="Helvetica"/>
              </a:rPr>
              <a:t> --&gt; password123</a:t>
            </a:r>
            <a:endParaRPr lang="es-ES" sz="2400">
              <a:cs typeface="Helvetica"/>
            </a:endParaRPr>
          </a:p>
          <a:p>
            <a:pPr algn="l"/>
            <a:endParaRPr lang="es-ES" sz="240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808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</a:t>
            </a:r>
            <a:r>
              <a:rPr lang="es-ES" err="1">
                <a:ea typeface="+mj-lt"/>
                <a:cs typeface="+mj-lt"/>
              </a:rPr>
              <a:t>Hashcat</a:t>
            </a:r>
            <a:r>
              <a:rPr lang="es-ES">
                <a:ea typeface="+mj-lt"/>
                <a:cs typeface="+mj-lt"/>
              </a:rPr>
              <a:t> II</a:t>
            </a:r>
            <a:endParaRPr lang="es-ES" err="1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1C56D8E1-CAF8-6291-B0D0-13DB08D8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9" y="1502063"/>
            <a:ext cx="10104581" cy="2089727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DCD23E01-26A4-AFE7-7D33-578D119E8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91" y="3760085"/>
            <a:ext cx="6040581" cy="26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8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265802" cy="48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 err="1"/>
              <a:t>Mask</a:t>
            </a:r>
            <a:r>
              <a:rPr lang="es-ES" sz="2400" b="1"/>
              <a:t> </a:t>
            </a:r>
            <a:r>
              <a:rPr lang="es-ES" sz="2400" b="1" err="1"/>
              <a:t>attacks</a:t>
            </a: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</a:t>
            </a:r>
            <a:r>
              <a:rPr lang="es-ES" err="1">
                <a:ea typeface="+mj-lt"/>
                <a:cs typeface="+mj-lt"/>
              </a:rPr>
              <a:t>Hashcat</a:t>
            </a:r>
            <a:r>
              <a:rPr lang="es-ES">
                <a:ea typeface="+mj-lt"/>
                <a:cs typeface="+mj-lt"/>
              </a:rPr>
              <a:t> II</a:t>
            </a:r>
            <a:endParaRPr lang="es-ES" err="1"/>
          </a:p>
        </p:txBody>
      </p:sp>
      <p:pic>
        <p:nvPicPr>
          <p:cNvPr id="2" name="Imagen 1" descr="Семейство программ *Hashcat: как научиться взламывать пароли, создавать ...">
            <a:extLst>
              <a:ext uri="{FF2B5EF4-FFF2-40B4-BE49-F238E27FC236}">
                <a16:creationId xmlns:a16="http://schemas.microsoft.com/office/drawing/2014/main" id="{268F06F1-B7F9-81BB-FD08-23242648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20" y="3090041"/>
            <a:ext cx="1625397" cy="1625397"/>
          </a:xfrm>
          <a:prstGeom prst="rect">
            <a:avLst/>
          </a:prstGeom>
        </p:spPr>
      </p:pic>
      <p:sp>
        <p:nvSpPr>
          <p:cNvPr id="10" name="Marcador de texto vertical 1">
            <a:extLst>
              <a:ext uri="{FF2B5EF4-FFF2-40B4-BE49-F238E27FC236}">
                <a16:creationId xmlns:a16="http://schemas.microsoft.com/office/drawing/2014/main" id="{0189472B-31FC-7C76-E1DC-A2AF889A1FE5}"/>
              </a:ext>
            </a:extLst>
          </p:cNvPr>
          <p:cNvSpPr txBox="1">
            <a:spLocks/>
          </p:cNvSpPr>
          <p:nvPr/>
        </p:nvSpPr>
        <p:spPr>
          <a:xfrm>
            <a:off x="1178356" y="2571103"/>
            <a:ext cx="5755191" cy="365919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?l = </a:t>
            </a:r>
            <a:r>
              <a:rPr lang="es-ES" sz="2400" err="1">
                <a:latin typeface="Helvetica"/>
                <a:cs typeface="Helvetica"/>
              </a:rPr>
              <a:t>abcdefghijklmnopqrstuvwxyz</a:t>
            </a:r>
            <a:endParaRPr lang="es-ES" err="1">
              <a:latin typeface="Helvetica"/>
            </a:endParaRPr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?u = ABCDEFGHIJKLMNOPQRSTUVWXYZ</a:t>
            </a:r>
            <a:endParaRPr lang="es-ES">
              <a:latin typeface="Helvetica"/>
            </a:endParaRPr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?d = 0123456789</a:t>
            </a:r>
            <a:endParaRPr lang="es-ES">
              <a:latin typeface="Helvetica"/>
            </a:endParaRPr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?h = 0123456789abcdef</a:t>
            </a:r>
            <a:endParaRPr lang="es-ES">
              <a:latin typeface="Helvetica"/>
            </a:endParaRPr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?H = 0123456789ABCDEF</a:t>
            </a:r>
            <a:endParaRPr lang="es-ES">
              <a:latin typeface="Helvetica"/>
            </a:endParaRPr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?s = «</a:t>
            </a:r>
            <a:r>
              <a:rPr lang="es-ES" sz="2400" err="1">
                <a:latin typeface="Helvetica"/>
                <a:cs typeface="Helvetica"/>
              </a:rPr>
              <a:t>space</a:t>
            </a:r>
            <a:r>
              <a:rPr lang="es-ES" sz="2400">
                <a:latin typeface="Helvetica"/>
                <a:cs typeface="Helvetica"/>
              </a:rPr>
              <a:t>»!"#$%&amp;'()*+,-./:;&lt;=&gt;?@[\]^_`{|}~ </a:t>
            </a:r>
            <a:endParaRPr lang="es-ES"/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?a = ?</a:t>
            </a:r>
            <a:r>
              <a:rPr lang="es-ES" sz="2400" err="1">
                <a:latin typeface="Helvetica"/>
                <a:cs typeface="Helvetica"/>
              </a:rPr>
              <a:t>l?u?d?s</a:t>
            </a:r>
            <a:endParaRPr lang="es-ES" err="1">
              <a:latin typeface="Helvetica"/>
            </a:endParaRPr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?b = 0x00 - 0xff</a:t>
            </a:r>
            <a:endParaRPr lang="es-ES">
              <a:latin typeface="Helvetica"/>
            </a:endParaRPr>
          </a:p>
          <a:p>
            <a:pPr algn="l"/>
            <a:endParaRPr lang="es-ES" sz="240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254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John</a:t>
            </a:r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8EC57D08-B00D-A0F0-DE49-C149D39C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91" y="1953281"/>
            <a:ext cx="8991600" cy="37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265802" cy="48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/>
              <a:t>Uso de John contra archivos</a:t>
            </a:r>
            <a:endParaRPr lang="es-ES" sz="2400" b="1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*2john</a:t>
            </a:r>
            <a:endParaRPr lang="es-ES"/>
          </a:p>
        </p:txBody>
      </p:sp>
      <p:sp>
        <p:nvSpPr>
          <p:cNvPr id="7" name="Marcador de texto vertical 1">
            <a:extLst>
              <a:ext uri="{FF2B5EF4-FFF2-40B4-BE49-F238E27FC236}">
                <a16:creationId xmlns:a16="http://schemas.microsoft.com/office/drawing/2014/main" id="{BBB54359-471B-E38F-C9A7-E47690251AC2}"/>
              </a:ext>
            </a:extLst>
          </p:cNvPr>
          <p:cNvSpPr txBox="1">
            <a:spLocks/>
          </p:cNvSpPr>
          <p:nvPr/>
        </p:nvSpPr>
        <p:spPr>
          <a:xfrm>
            <a:off x="1178356" y="2571103"/>
            <a:ext cx="5502750" cy="2294141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Para archivos con contraseña</a:t>
            </a:r>
          </a:p>
          <a:p>
            <a:pPr marL="457200" indent="-457200" algn="l">
              <a:buAutoNum type="arabicPeriod"/>
            </a:pPr>
            <a:r>
              <a:rPr lang="es-ES" sz="2400">
                <a:latin typeface="Helvetica"/>
                <a:cs typeface="Helvetica"/>
              </a:rPr>
              <a:t>Obtener el hash</a:t>
            </a:r>
            <a:endParaRPr lang="es-ES" sz="2400">
              <a:cs typeface="Helvetica"/>
            </a:endParaRPr>
          </a:p>
          <a:p>
            <a:pPr marL="457200" indent="-457200" algn="l">
              <a:buAutoNum type="arabicPeriod"/>
            </a:pPr>
            <a:r>
              <a:rPr lang="es-ES" sz="2400">
                <a:latin typeface="Helvetica"/>
                <a:cs typeface="Helvetica"/>
              </a:rPr>
              <a:t>Crackear el hash</a:t>
            </a:r>
          </a:p>
          <a:p>
            <a:pPr algn="l"/>
            <a:endParaRPr lang="es-ES" sz="2400">
              <a:cs typeface="Helvetica"/>
            </a:endParaRPr>
          </a:p>
        </p:txBody>
      </p:sp>
      <p:pic>
        <p:nvPicPr>
          <p:cNvPr id="9" name="Imagen 8" descr="Updating John The Ripper on Kali Linux - Let's kicking ass!">
            <a:extLst>
              <a:ext uri="{FF2B5EF4-FFF2-40B4-BE49-F238E27FC236}">
                <a16:creationId xmlns:a16="http://schemas.microsoft.com/office/drawing/2014/main" id="{B18C8C2C-1515-CA73-4D90-03119C03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712" y="2849815"/>
            <a:ext cx="1915753" cy="17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vertical 1">
            <a:extLst>
              <a:ext uri="{FF2B5EF4-FFF2-40B4-BE49-F238E27FC236}">
                <a16:creationId xmlns:a16="http://schemas.microsoft.com/office/drawing/2014/main" id="{ED4EE723-4CD1-2549-8442-7B3F23CE5038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1320441" y="1476897"/>
            <a:ext cx="7836284" cy="4864543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r>
              <a:rPr lang="es-ES" sz="3600">
                <a:latin typeface="Gill Sans MT"/>
                <a:cs typeface="Arial"/>
              </a:rPr>
              <a:t>Parte I</a:t>
            </a:r>
          </a:p>
          <a:p>
            <a:pPr marL="342900" indent="-342900" algn="l">
              <a:buAutoNum type="arabicPeriod"/>
            </a:pPr>
            <a:r>
              <a:rPr lang="es-ES" sz="3600">
                <a:latin typeface="Gill Sans MT"/>
                <a:cs typeface="Arial"/>
              </a:rPr>
              <a:t>Hash cracking</a:t>
            </a:r>
          </a:p>
          <a:p>
            <a:pPr marL="800100" lvl="1" indent="-342900" algn="l">
              <a:buClr>
                <a:srgbClr val="66000B"/>
              </a:buClr>
              <a:buAutoNum type="arabicPeriod"/>
            </a:pPr>
            <a:r>
              <a:rPr lang="es-ES" sz="2400" err="1">
                <a:latin typeface="Gill Sans MT"/>
                <a:cs typeface="Arial"/>
              </a:rPr>
              <a:t>Hashcat</a:t>
            </a:r>
            <a:r>
              <a:rPr lang="es-ES" sz="2400">
                <a:latin typeface="Gill Sans MT"/>
                <a:cs typeface="Arial"/>
              </a:rPr>
              <a:t> </a:t>
            </a:r>
          </a:p>
          <a:p>
            <a:pPr marL="800100" lvl="1" indent="-342900" algn="l" defTabSz="717550">
              <a:buClr>
                <a:srgbClr val="66000B"/>
              </a:buClr>
              <a:buAutoNum type="arabicPeriod"/>
            </a:pPr>
            <a:r>
              <a:rPr lang="es-ES" sz="2400">
                <a:latin typeface="Gill Sans MT"/>
                <a:cs typeface="Arial"/>
              </a:rPr>
              <a:t>John </a:t>
            </a:r>
            <a:r>
              <a:rPr lang="es-ES" sz="2400" err="1">
                <a:latin typeface="Gill Sans MT"/>
                <a:cs typeface="Arial"/>
              </a:rPr>
              <a:t>The</a:t>
            </a:r>
            <a:r>
              <a:rPr lang="es-ES" sz="2400">
                <a:latin typeface="Gill Sans MT"/>
                <a:cs typeface="Arial"/>
              </a:rPr>
              <a:t> Ripper</a:t>
            </a:r>
          </a:p>
          <a:p>
            <a:pPr marL="800100" lvl="1" indent="-342900" algn="l" defTabSz="717550">
              <a:buClr>
                <a:srgbClr val="66000B"/>
              </a:buClr>
              <a:buAutoNum type="arabicPeriod"/>
            </a:pPr>
            <a:r>
              <a:rPr lang="es-ES" sz="2400">
                <a:latin typeface="Gill Sans MT"/>
                <a:cs typeface="Arial"/>
              </a:rPr>
              <a:t>*2john</a:t>
            </a:r>
          </a:p>
          <a:p>
            <a:pPr marL="342900" indent="-342900" algn="l" defTabSz="717550">
              <a:buClr>
                <a:srgbClr val="CB0017"/>
              </a:buClr>
              <a:buAutoNum type="arabicPeriod"/>
            </a:pPr>
            <a:r>
              <a:rPr lang="es-ES" sz="3600">
                <a:latin typeface="Gill Sans MT"/>
                <a:cs typeface="Arial"/>
              </a:rPr>
              <a:t>Análisis de RAM: </a:t>
            </a:r>
            <a:r>
              <a:rPr lang="es-ES" sz="3600" err="1">
                <a:latin typeface="Gill Sans MT"/>
                <a:cs typeface="Arial"/>
              </a:rPr>
              <a:t>Volatility</a:t>
            </a:r>
            <a:endParaRPr lang="es-ES" sz="3600">
              <a:latin typeface="Gill Sans MT"/>
              <a:cs typeface="Arial"/>
            </a:endParaRPr>
          </a:p>
          <a:p>
            <a:pPr marL="800100" lvl="1" indent="-342900" algn="l" defTabSz="717550">
              <a:buClr>
                <a:srgbClr val="66000B"/>
              </a:buClr>
              <a:buAutoNum type="arabicPeriod"/>
            </a:pPr>
            <a:r>
              <a:rPr lang="es-ES" sz="2400">
                <a:latin typeface="Gill Sans MT"/>
                <a:cs typeface="Arial"/>
              </a:rPr>
              <a:t>¿Qué es?</a:t>
            </a:r>
            <a:endParaRPr lang="en-US" sz="2400">
              <a:latin typeface="Gill Sans MT"/>
              <a:cs typeface="Arial"/>
            </a:endParaRPr>
          </a:p>
          <a:p>
            <a:pPr marL="800100" lvl="1" indent="-342900" algn="l" defTabSz="717550">
              <a:buClr>
                <a:srgbClr val="66000B"/>
              </a:buClr>
              <a:buAutoNum type="arabicPeriod"/>
            </a:pPr>
            <a:r>
              <a:rPr lang="es-ES" sz="2400">
                <a:latin typeface="Gill Sans MT"/>
                <a:cs typeface="Arial"/>
              </a:rPr>
              <a:t>Comandos básicos </a:t>
            </a:r>
          </a:p>
          <a:p>
            <a:pPr marL="800100" lvl="1" indent="-342900" algn="l" defTabSz="717550">
              <a:buClr>
                <a:srgbClr val="66000B"/>
              </a:buClr>
              <a:buAutoNum type="arabicPeriod"/>
            </a:pPr>
            <a:r>
              <a:rPr lang="es-ES" sz="2400" err="1">
                <a:latin typeface="Gill Sans MT"/>
                <a:cs typeface="Arial"/>
              </a:rPr>
              <a:t>Dumpeo</a:t>
            </a:r>
            <a:r>
              <a:rPr lang="es-ES" sz="2400">
                <a:latin typeface="Gill Sans MT"/>
                <a:cs typeface="Arial"/>
              </a:rPr>
              <a:t> de archivos</a:t>
            </a:r>
            <a:endParaRPr lang="es-ES" sz="2400">
              <a:latin typeface="Gill Sans MT"/>
            </a:endParaRPr>
          </a:p>
          <a:p>
            <a:pPr marL="1028700" lvl="2" indent="-342900" algn="l">
              <a:buAutoNum type="arabicPeriod"/>
            </a:pPr>
            <a:endParaRPr lang="es-ES" sz="3600">
              <a:latin typeface="+mn-lt"/>
            </a:endParaRPr>
          </a:p>
          <a:p>
            <a:pPr marL="342900" indent="-342900" algn="l">
              <a:buClr>
                <a:srgbClr val="CB0017"/>
              </a:buClr>
              <a:buFont typeface="Gill Sans MT"/>
              <a:buAutoNum type="arabicPeriod"/>
            </a:pPr>
            <a:endParaRPr lang="es-ES" sz="3600">
              <a:latin typeface="+mn-lt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6DABD8-262F-1540-8AE1-3C73BBE9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3DA999-FEE4-EA44-BF75-C9D6B34A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CC39C3F-7192-304D-8B1A-3EF5CD9B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 </a:t>
            </a:r>
          </a:p>
        </p:txBody>
      </p:sp>
    </p:spTree>
    <p:extLst>
      <p:ext uri="{BB962C8B-B14F-4D97-AF65-F5344CB8AC3E}">
        <p14:creationId xmlns:p14="http://schemas.microsoft.com/office/powerpoint/2010/main" val="28079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265802" cy="48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 err="1"/>
              <a:t>Unzip</a:t>
            </a:r>
            <a:r>
              <a:rPr lang="es-ES" sz="2400" b="1"/>
              <a:t> de un comprimido</a:t>
            </a:r>
            <a:endParaRPr lang="es-ES" err="1"/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*2john</a:t>
            </a:r>
            <a:endParaRPr lang="es-ES"/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78B98B6-0B0D-47D7-9C95-00414236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90" y="2239691"/>
            <a:ext cx="7809345" cy="358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*2john</a:t>
            </a:r>
            <a:endParaRPr lang="es-E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868FA77-FBF2-5CAA-5A05-E08D59FE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48096"/>
            <a:ext cx="10663381" cy="46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1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*2john</a:t>
            </a:r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CCE1B4B3-106D-2A8F-9B83-9F340DA5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9" y="1310731"/>
            <a:ext cx="9190181" cy="47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4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/>
              <a:t>Módulo II: Forense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_tradnl"/>
              <a:t>Ignacio Sánchez e </a:t>
            </a:r>
            <a:r>
              <a:rPr lang="es-ES">
                <a:ea typeface="+mj-lt"/>
                <a:cs typeface="+mj-lt"/>
              </a:rPr>
              <a:t>Iván García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2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141909" y="1522575"/>
            <a:ext cx="4838456" cy="704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>
                <a:ea typeface="+mn-lt"/>
                <a:cs typeface="+mn-lt"/>
              </a:rPr>
              <a:t>¿Qué es el análisis forense?</a:t>
            </a: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Forense</a:t>
            </a:r>
            <a:endParaRPr lang="es-ES"/>
          </a:p>
        </p:txBody>
      </p:sp>
      <p:sp>
        <p:nvSpPr>
          <p:cNvPr id="20" name="Marcador de texto vertical 1">
            <a:extLst>
              <a:ext uri="{FF2B5EF4-FFF2-40B4-BE49-F238E27FC236}">
                <a16:creationId xmlns:a16="http://schemas.microsoft.com/office/drawing/2014/main" id="{A33D8B6D-70CD-3CE4-24A6-D156F95A7CE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256973" y="2584958"/>
            <a:ext cx="6207773" cy="3289742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Buscar datos dada una fuente de información.</a:t>
            </a:r>
          </a:p>
          <a:p>
            <a:pPr marL="742950" lvl="1" algn="l">
              <a:buClr>
                <a:srgbClr val="66000B"/>
              </a:buClr>
            </a:pPr>
            <a:r>
              <a:rPr lang="es-ES" sz="2400">
                <a:latin typeface="Helvetica"/>
                <a:cs typeface="Helvetica"/>
              </a:rPr>
              <a:t>Análisis de archivos</a:t>
            </a:r>
            <a:endParaRPr lang="es-ES" sz="2400">
              <a:cs typeface="Helvetica"/>
            </a:endParaRPr>
          </a:p>
          <a:p>
            <a:pPr marL="742950" lvl="1" algn="l">
              <a:buClr>
                <a:srgbClr val="66000B"/>
              </a:buClr>
            </a:pPr>
            <a:r>
              <a:rPr lang="es-ES" sz="2400">
                <a:latin typeface="Helvetica"/>
                <a:cs typeface="Helvetica"/>
              </a:rPr>
              <a:t>Análisis de discos duros</a:t>
            </a:r>
            <a:endParaRPr lang="es-ES" sz="2400">
              <a:cs typeface="Helvetica"/>
            </a:endParaRPr>
          </a:p>
          <a:p>
            <a:pPr marL="742950" lvl="1" algn="l">
              <a:buClr>
                <a:srgbClr val="66000B"/>
              </a:buClr>
            </a:pPr>
            <a:r>
              <a:rPr lang="es-ES" sz="2400">
                <a:latin typeface="Helvetica"/>
                <a:cs typeface="Helvetica"/>
              </a:rPr>
              <a:t>Análisis de memoria RAM</a:t>
            </a:r>
            <a:endParaRPr lang="es-ES" sz="2400">
              <a:cs typeface="Helvetica"/>
            </a:endParaRPr>
          </a:p>
          <a:p>
            <a:pPr marL="742950" lvl="1" algn="l">
              <a:buClr>
                <a:srgbClr val="66000B"/>
              </a:buClr>
            </a:pPr>
            <a:r>
              <a:rPr lang="es-ES" sz="2400">
                <a:latin typeface="Helvetica"/>
                <a:cs typeface="Helvetica"/>
              </a:rPr>
              <a:t>Análisis de trafico de red</a:t>
            </a:r>
            <a:endParaRPr lang="es-ES" sz="2400">
              <a:cs typeface="Helvetica"/>
            </a:endParaRPr>
          </a:p>
          <a:p>
            <a:pPr marL="742950" lvl="1" algn="l">
              <a:buClr>
                <a:srgbClr val="66000B"/>
              </a:buClr>
            </a:pPr>
            <a:r>
              <a:rPr lang="es-ES" sz="2400">
                <a:latin typeface="Helvetica"/>
                <a:cs typeface="Helvetica"/>
              </a:rPr>
              <a:t>Análisis de emails, logs, tráfico USB...</a:t>
            </a:r>
            <a:endParaRPr lang="es-ES" sz="2400">
              <a:cs typeface="Helvetica"/>
            </a:endParaRPr>
          </a:p>
          <a:p>
            <a:pPr marL="742950" lvl="1" algn="l">
              <a:buClr>
                <a:srgbClr val="66000B"/>
              </a:buClr>
            </a:pPr>
            <a:endParaRPr lang="es-ES" sz="2400">
              <a:cs typeface="Helvetica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F91869-AAD6-951D-ACFD-D264F893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14" y="2222336"/>
            <a:ext cx="2411098" cy="35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141909" y="1522575"/>
            <a:ext cx="4838456" cy="704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>
                <a:ea typeface="+mn-lt"/>
                <a:cs typeface="+mn-lt"/>
              </a:rPr>
              <a:t>Magic bytes</a:t>
            </a: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Forense - Archivos</a:t>
            </a:r>
            <a:endParaRPr lang="es-ES"/>
          </a:p>
        </p:txBody>
      </p:sp>
      <p:sp>
        <p:nvSpPr>
          <p:cNvPr id="20" name="Marcador de texto vertical 1">
            <a:extLst>
              <a:ext uri="{FF2B5EF4-FFF2-40B4-BE49-F238E27FC236}">
                <a16:creationId xmlns:a16="http://schemas.microsoft.com/office/drawing/2014/main" id="{A33D8B6D-70CD-3CE4-24A6-D156F95A7CE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334828" y="2797394"/>
            <a:ext cx="6207773" cy="2181379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Conjunto de bytes que se encuentran al principio de un archivo.</a:t>
            </a:r>
            <a:endParaRPr lang="es-ES" sz="2400">
              <a:cs typeface="Helvetica"/>
            </a:endParaRPr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Identifican el contenido del archivo.</a:t>
            </a:r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Comando "</a:t>
            </a:r>
            <a:r>
              <a:rPr lang="es-ES" sz="2400" err="1">
                <a:latin typeface="Helvetica"/>
                <a:cs typeface="Helvetica"/>
              </a:rPr>
              <a:t>xxd</a:t>
            </a:r>
            <a:r>
              <a:rPr lang="es-ES" sz="2400">
                <a:latin typeface="Helvetica"/>
                <a:cs typeface="Helvetica"/>
              </a:rPr>
              <a:t>"</a:t>
            </a:r>
          </a:p>
          <a:p>
            <a:pPr algn="l"/>
            <a:endParaRPr lang="es-ES" sz="2400">
              <a:latin typeface="Helvetica"/>
            </a:endParaRPr>
          </a:p>
          <a:p>
            <a:pPr marL="742950" lvl="1" algn="l">
              <a:buClr>
                <a:srgbClr val="66000B"/>
              </a:buClr>
            </a:pPr>
            <a:endParaRPr lang="es-ES" sz="2400">
              <a:cs typeface="Helvetica"/>
            </a:endParaRPr>
          </a:p>
        </p:txBody>
      </p: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02DED68-6508-E2B4-9B46-C492FB09E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69" b="-319"/>
          <a:stretch/>
        </p:blipFill>
        <p:spPr>
          <a:xfrm>
            <a:off x="526473" y="2444929"/>
            <a:ext cx="4493773" cy="2900399"/>
          </a:xfrm>
          <a:prstGeom prst="rect">
            <a:avLst/>
          </a:prstGeom>
        </p:spPr>
      </p:pic>
      <p:sp>
        <p:nvSpPr>
          <p:cNvPr id="9" name="Marcador de texto vertical 1">
            <a:extLst>
              <a:ext uri="{FF2B5EF4-FFF2-40B4-BE49-F238E27FC236}">
                <a16:creationId xmlns:a16="http://schemas.microsoft.com/office/drawing/2014/main" id="{299E03CA-E38A-3A40-38DE-B92E32A21754}"/>
              </a:ext>
            </a:extLst>
          </p:cNvPr>
          <p:cNvSpPr txBox="1">
            <a:spLocks/>
          </p:cNvSpPr>
          <p:nvPr/>
        </p:nvSpPr>
        <p:spPr>
          <a:xfrm>
            <a:off x="5636050" y="5816942"/>
            <a:ext cx="5153118" cy="336917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100">
                <a:latin typeface="Helvetica"/>
                <a:cs typeface="Helvetica"/>
                <a:hlinkClick r:id="rId3"/>
              </a:rPr>
              <a:t>https://en.wikipedia.org/wiki/List_of_file_signatures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0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141909" y="1522575"/>
            <a:ext cx="4838456" cy="704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>
                <a:ea typeface="+mn-lt"/>
                <a:cs typeface="+mn-lt"/>
              </a:rPr>
              <a:t>Magic bytes</a:t>
            </a: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Forense - Archivos</a:t>
            </a:r>
            <a:endParaRPr lang="es-ES"/>
          </a:p>
        </p:txBody>
      </p:sp>
      <p:sp>
        <p:nvSpPr>
          <p:cNvPr id="20" name="Marcador de texto vertical 1">
            <a:extLst>
              <a:ext uri="{FF2B5EF4-FFF2-40B4-BE49-F238E27FC236}">
                <a16:creationId xmlns:a16="http://schemas.microsoft.com/office/drawing/2014/main" id="{A33D8B6D-70CD-3CE4-24A6-D156F95A7CE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092538" y="4954085"/>
            <a:ext cx="4009519" cy="1276216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Identificación automática</a:t>
            </a:r>
            <a:endParaRPr lang="es-ES" sz="2400">
              <a:cs typeface="Helvetica"/>
            </a:endParaRPr>
          </a:p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Comando "file"</a:t>
            </a:r>
          </a:p>
          <a:p>
            <a:pPr algn="l"/>
            <a:endParaRPr lang="es-ES" sz="2400">
              <a:latin typeface="Helvetica"/>
            </a:endParaRPr>
          </a:p>
          <a:p>
            <a:pPr marL="742950" lvl="1" algn="l">
              <a:buClr>
                <a:srgbClr val="66000B"/>
              </a:buClr>
            </a:pPr>
            <a:endParaRPr lang="es-ES" sz="2400">
              <a:cs typeface="Helvetica"/>
            </a:endParaRPr>
          </a:p>
        </p:txBody>
      </p:sp>
      <p:pic>
        <p:nvPicPr>
          <p:cNvPr id="2" name="Imagen 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E9A1B37-7D88-F828-0331-C7D77F6B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28" y="2299855"/>
            <a:ext cx="10146144" cy="218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141909" y="1263957"/>
            <a:ext cx="4838456" cy="704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 err="1">
                <a:ea typeface="+mn-lt"/>
                <a:cs typeface="+mn-lt"/>
              </a:rPr>
              <a:t>Strings</a:t>
            </a:r>
            <a:endParaRPr lang="es-ES" err="1"/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Forense - Archivos</a:t>
            </a:r>
            <a:endParaRPr lang="es-ES"/>
          </a:p>
        </p:txBody>
      </p:sp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0CEFAF4-BBCA-3E29-FCC7-080C1D2A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3" y="1870880"/>
            <a:ext cx="9541163" cy="4095291"/>
          </a:xfrm>
          <a:prstGeom prst="rect">
            <a:avLst/>
          </a:prstGeom>
        </p:spPr>
      </p:pic>
      <p:sp>
        <p:nvSpPr>
          <p:cNvPr id="11" name="Marcador de texto vertical 1">
            <a:extLst>
              <a:ext uri="{FF2B5EF4-FFF2-40B4-BE49-F238E27FC236}">
                <a16:creationId xmlns:a16="http://schemas.microsoft.com/office/drawing/2014/main" id="{C7CF1363-1444-F6E7-1CB9-AB9042CEA891}"/>
              </a:ext>
            </a:extLst>
          </p:cNvPr>
          <p:cNvSpPr txBox="1">
            <a:spLocks/>
          </p:cNvSpPr>
          <p:nvPr/>
        </p:nvSpPr>
        <p:spPr>
          <a:xfrm>
            <a:off x="3639077" y="6164871"/>
            <a:ext cx="4916439" cy="341247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>
                <a:latin typeface="Helvetica"/>
                <a:cs typeface="Helvetica"/>
              </a:rPr>
              <a:t>Muestra las cadenas de texto imprimibles</a:t>
            </a:r>
          </a:p>
          <a:p>
            <a:pPr algn="l"/>
            <a:endParaRPr lang="es-ES" sz="2400">
              <a:latin typeface="Helvetica"/>
            </a:endParaRPr>
          </a:p>
          <a:p>
            <a:pPr marL="742950" lvl="1" algn="l">
              <a:buClr>
                <a:srgbClr val="66000B"/>
              </a:buClr>
            </a:pPr>
            <a:endParaRPr lang="es-ES" sz="2400">
              <a:cs typeface="Helvetica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C7EC83-DD91-3303-BF40-E1B6B1E96E85}"/>
              </a:ext>
            </a:extLst>
          </p:cNvPr>
          <p:cNvSpPr/>
          <p:nvPr/>
        </p:nvSpPr>
        <p:spPr>
          <a:xfrm>
            <a:off x="1239769" y="4617344"/>
            <a:ext cx="3223773" cy="1757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923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vertical 1">
            <a:extLst>
              <a:ext uri="{FF2B5EF4-FFF2-40B4-BE49-F238E27FC236}">
                <a16:creationId xmlns:a16="http://schemas.microsoft.com/office/drawing/2014/main" id="{4ED9A235-BB6E-B47F-CC28-98D51C75458D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977071" y="2332363"/>
            <a:ext cx="6658347" cy="3192961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r>
              <a:rPr lang="es-ES">
                <a:latin typeface="Helvetica"/>
                <a:cs typeface="Helvetica"/>
              </a:rPr>
              <a:t>Análisis de memoria volátil</a:t>
            </a:r>
          </a:p>
          <a:p>
            <a:r>
              <a:rPr lang="es-ES">
                <a:latin typeface="Helvetica"/>
                <a:cs typeface="Helvetica"/>
              </a:rPr>
              <a:t>Sólo tiene contenido cuándo está conectada a la corriente y cuando se apaga el ordenador, Ciao datos.</a:t>
            </a:r>
          </a:p>
          <a:p>
            <a:r>
              <a:rPr lang="es-ES">
                <a:latin typeface="Helvetica"/>
                <a:cs typeface="Helvetica"/>
              </a:rPr>
              <a:t>Se almacenan de forma temporal todos los programas, procesos, librerías, etc...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1574800" y="1483179"/>
            <a:ext cx="4372127" cy="471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b="1"/>
              <a:t>Análisis de RAM</a:t>
            </a:r>
            <a:endParaRPr lang="es-ES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- Análisis de RAM</a:t>
            </a:r>
          </a:p>
        </p:txBody>
      </p:sp>
      <p:pic>
        <p:nvPicPr>
          <p:cNvPr id="7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35CD06C-DEEF-CB5E-AB9A-C6D019F1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571" y="2238020"/>
            <a:ext cx="2743200" cy="338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ertical Text Placeholder 1">
            <a:extLst>
              <a:ext uri="{FF2B5EF4-FFF2-40B4-BE49-F238E27FC236}">
                <a16:creationId xmlns:a16="http://schemas.microsoft.com/office/drawing/2014/main" id="{0C4173DC-CD95-419A-9577-784B6F4E6C13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328481" y="1817918"/>
            <a:ext cx="5280467" cy="3734944"/>
          </a:xfrm>
        </p:spPr>
        <p:txBody>
          <a:bodyPr vert="horz" lIns="91440" tIns="45720" rIns="91440" bIns="45720" numCol="1" rtlCol="0" anchor="t">
            <a:normAutofit fontScale="62500" lnSpcReduction="20000"/>
          </a:bodyPr>
          <a:lstStyle/>
          <a:p>
            <a:endParaRPr lang="en-US"/>
          </a:p>
          <a:p>
            <a:r>
              <a:rPr lang="en-US" sz="3500" b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¿</a:t>
            </a:r>
            <a:r>
              <a:rPr lang="en-US" sz="3500" b="1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Qué</a:t>
            </a:r>
            <a:r>
              <a:rPr lang="en-US" sz="3500" b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 es Volatility?</a:t>
            </a:r>
          </a:p>
          <a:p>
            <a:r>
              <a:rPr lang="es-ES" sz="28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Es una colección de herramientas que nos ayudan a analizar </a:t>
            </a:r>
            <a:r>
              <a:rPr lang="es-ES" sz="2800" b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"</a:t>
            </a:r>
            <a:r>
              <a:rPr lang="es-ES" sz="2800" b="1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dumps</a:t>
            </a:r>
            <a:r>
              <a:rPr lang="es-ES" sz="2800" b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" de memoria volátil </a:t>
            </a:r>
            <a:r>
              <a:rPr lang="es-ES" sz="28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(</a:t>
            </a:r>
            <a:r>
              <a:rPr lang="es-ES" sz="2800" b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RAM</a:t>
            </a:r>
            <a:r>
              <a:rPr lang="es-ES" sz="28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)</a:t>
            </a:r>
          </a:p>
          <a:p>
            <a:r>
              <a:rPr lang="es-ES" sz="28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Fácil de ejecutar ya que está implementada en Python</a:t>
            </a:r>
          </a:p>
          <a:p>
            <a:r>
              <a:rPr lang="es-ES" sz="2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Preinstalada en la máquina del curso</a:t>
            </a:r>
          </a:p>
          <a:p>
            <a:endParaRPr lang="es-ES" sz="20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>
              <a:lnSpc>
                <a:spcPct val="30000"/>
              </a:lnSpc>
            </a:pPr>
            <a:r>
              <a:rPr lang="es-ES" sz="2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$ cd Documentos</a:t>
            </a:r>
          </a:p>
          <a:p>
            <a:pPr>
              <a:lnSpc>
                <a:spcPct val="30000"/>
              </a:lnSpc>
            </a:pPr>
            <a:r>
              <a:rPr lang="es-ES" sz="2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$ cd </a:t>
            </a:r>
            <a:r>
              <a:rPr lang="es-ES" sz="2200" err="1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volatility</a:t>
            </a:r>
            <a:endParaRPr lang="es-ES" sz="220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>
              <a:lnSpc>
                <a:spcPct val="30000"/>
              </a:lnSpc>
            </a:pPr>
            <a:r>
              <a:rPr lang="es-ES" sz="2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$ python2 vol.py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C7030C-FC94-4919-BE59-4911711E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AF16DE-A0D5-4438-950F-5B1E159C2C28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69C491-E333-4ABC-9797-9044345E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A1C138-5252-43E1-96C6-CCBAB5CF1852}"/>
              </a:ext>
            </a:extLst>
          </p:cNvPr>
          <p:cNvSpPr txBox="1"/>
          <p:nvPr/>
        </p:nvSpPr>
        <p:spPr>
          <a:xfrm>
            <a:off x="11244687" y="-2172862"/>
            <a:ext cx="9941984" cy="84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800"/>
              </a:spcBef>
              <a:buClr>
                <a:schemeClr val="accent1"/>
              </a:buClr>
              <a:buSzPct val="100000"/>
            </a:pPr>
            <a:endParaRPr lang="es-ES" sz="2000" b="0" i="0" kern="1200">
              <a:solidFill>
                <a:schemeClr val="tx2"/>
              </a:solidFill>
              <a:latin typeface="+mn-lt"/>
              <a:cs typeface="Gill Sans Ligh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57C7D10-316D-4D66-A923-6C359725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612" y="55759"/>
            <a:ext cx="9474200" cy="104821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s-ES"/>
              <a:t>I. </a:t>
            </a:r>
            <a:r>
              <a:rPr lang="es-ES" err="1"/>
              <a:t>Volatility</a:t>
            </a:r>
            <a:r>
              <a:rPr lang="es-ES"/>
              <a:t>- ¿Qué es?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B31D4649-4160-4976-8E45-C6C8D276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528" y="2077926"/>
            <a:ext cx="5061395" cy="32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vertical 1">
            <a:extLst>
              <a:ext uri="{FF2B5EF4-FFF2-40B4-BE49-F238E27FC236}">
                <a16:creationId xmlns:a16="http://schemas.microsoft.com/office/drawing/2014/main" id="{ED4EE723-4CD1-2549-8442-7B3F23CE5038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1426767" y="1500524"/>
            <a:ext cx="7836284" cy="4899986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>
              <a:buClr>
                <a:srgbClr val="CB0017"/>
              </a:buClr>
            </a:pPr>
            <a:r>
              <a:rPr lang="es-ES" sz="3600">
                <a:latin typeface="+mn-lt"/>
                <a:cs typeface="Helvetica"/>
              </a:rPr>
              <a:t>Parte II</a:t>
            </a:r>
            <a:endParaRPr lang="es-ES"/>
          </a:p>
          <a:p>
            <a:pPr marL="342900" indent="-342900" algn="l">
              <a:buClr>
                <a:srgbClr val="CB0017"/>
              </a:buClr>
              <a:buAutoNum type="arabicPeriod"/>
            </a:pPr>
            <a:r>
              <a:rPr lang="es-ES" sz="3600">
                <a:latin typeface="+mn-lt"/>
                <a:cs typeface="Helvetica"/>
              </a:rPr>
              <a:t>Análisis de tráfico: Wireshark</a:t>
            </a:r>
            <a:endParaRPr lang="es-ES" sz="3600">
              <a:latin typeface="Gill Sans MT"/>
            </a:endParaRPr>
          </a:p>
          <a:p>
            <a:pPr marL="800100" lvl="1" indent="-342900" algn="l">
              <a:buClr>
                <a:srgbClr val="66000B"/>
              </a:buClr>
              <a:buAutoNum type="arabicPeriod"/>
            </a:pPr>
            <a:r>
              <a:rPr lang="es-ES" sz="2400">
                <a:latin typeface="+mn-lt"/>
                <a:cs typeface="Helvetica"/>
              </a:rPr>
              <a:t>¿Qué es?</a:t>
            </a:r>
          </a:p>
          <a:p>
            <a:pPr marL="800100" lvl="1" indent="-342900" algn="l">
              <a:buClr>
                <a:srgbClr val="66000B"/>
              </a:buClr>
              <a:buAutoNum type="arabicPeriod"/>
            </a:pPr>
            <a:r>
              <a:rPr lang="es-ES" sz="2400">
                <a:latin typeface="+mn-lt"/>
                <a:cs typeface="Helvetica"/>
              </a:rPr>
              <a:t>Ejemplos de uso </a:t>
            </a:r>
          </a:p>
          <a:p>
            <a:pPr marL="342900" indent="-342900" algn="l">
              <a:buAutoNum type="arabicPeriod"/>
            </a:pPr>
            <a:r>
              <a:rPr lang="es-ES" sz="3600">
                <a:latin typeface="Gill Sans MT"/>
                <a:cs typeface="Helvetica"/>
              </a:rPr>
              <a:t>Esteganografía (</a:t>
            </a:r>
            <a:r>
              <a:rPr lang="es-ES" sz="3600" err="1">
                <a:latin typeface="Gill Sans MT"/>
                <a:cs typeface="Helvetica"/>
              </a:rPr>
              <a:t>stego</a:t>
            </a:r>
            <a:r>
              <a:rPr lang="es-ES" sz="3600">
                <a:latin typeface="Gill Sans MT"/>
                <a:cs typeface="Helvetica"/>
              </a:rPr>
              <a:t>)</a:t>
            </a:r>
            <a:endParaRPr lang="es-ES" sz="3600">
              <a:latin typeface="Gill Sans MT"/>
            </a:endParaRPr>
          </a:p>
          <a:p>
            <a:pPr marL="800100" lvl="1" indent="-285750" algn="l">
              <a:buAutoNum type="arabicPeriod"/>
            </a:pPr>
            <a:r>
              <a:rPr lang="es-ES" sz="2600">
                <a:latin typeface="Gill Sans MT"/>
                <a:cs typeface="Helvetica"/>
              </a:rPr>
              <a:t>¿Qué es?</a:t>
            </a:r>
            <a:endParaRPr lang="es-ES" sz="2600">
              <a:latin typeface="Gill Sans MT"/>
            </a:endParaRPr>
          </a:p>
          <a:p>
            <a:pPr marL="800100" lvl="1" indent="-285750" algn="l">
              <a:buClr>
                <a:srgbClr val="66000B"/>
              </a:buClr>
              <a:buAutoNum type="arabicPeriod"/>
            </a:pPr>
            <a:r>
              <a:rPr lang="es-ES" sz="2600">
                <a:latin typeface="Gill Sans MT"/>
                <a:cs typeface="Helvetica"/>
              </a:rPr>
              <a:t>Herramientas comunes</a:t>
            </a:r>
            <a:endParaRPr lang="es-ES" sz="2600">
              <a:latin typeface="Gill Sans MT"/>
            </a:endParaRPr>
          </a:p>
          <a:p>
            <a:pPr marL="800100" lvl="1" indent="-342900" algn="l">
              <a:buClr>
                <a:srgbClr val="66000B"/>
              </a:buClr>
              <a:buAutoNum type="arabicPeriod"/>
            </a:pPr>
            <a:endParaRPr lang="es-ES" sz="2400">
              <a:latin typeface="+mn-lt"/>
            </a:endParaRPr>
          </a:p>
          <a:p>
            <a:pPr marL="1028700" lvl="2" indent="-342900" algn="l">
              <a:buClr>
                <a:srgbClr val="CB0017"/>
              </a:buClr>
              <a:buFont typeface="Arial"/>
              <a:buAutoNum type="arabicPeriod"/>
            </a:pPr>
            <a:endParaRPr lang="es-ES" sz="3600">
              <a:latin typeface="+mn-lt"/>
            </a:endParaRPr>
          </a:p>
          <a:p>
            <a:pPr marL="342900" indent="-342900" algn="l">
              <a:buClr>
                <a:srgbClr val="CB0017"/>
              </a:buClr>
              <a:buFont typeface="Gill Sans MT"/>
              <a:buAutoNum type="arabicPeriod"/>
            </a:pPr>
            <a:endParaRPr lang="es-ES" sz="3600">
              <a:latin typeface="+mn-lt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6DABD8-262F-1540-8AE1-3C73BBE9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3DA999-FEE4-EA44-BF75-C9D6B34A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CC39C3F-7192-304D-8B1A-3EF5CD9B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 </a:t>
            </a:r>
          </a:p>
        </p:txBody>
      </p:sp>
    </p:spTree>
    <p:extLst>
      <p:ext uri="{BB962C8B-B14F-4D97-AF65-F5344CB8AC3E}">
        <p14:creationId xmlns:p14="http://schemas.microsoft.com/office/powerpoint/2010/main" val="351609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2DAE295-3218-4E81-B927-8158219E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E69770-2529-412B-ABFC-D8A51BA95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199819D-1DD0-41B8-86DC-B380AB22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I. </a:t>
            </a:r>
            <a:r>
              <a:rPr lang="es-ES" err="1"/>
              <a:t>Volatility</a:t>
            </a:r>
            <a:r>
              <a:rPr lang="es-ES"/>
              <a:t> – Comandos Básicos (</a:t>
            </a:r>
            <a:r>
              <a:rPr lang="es-ES" err="1"/>
              <a:t>imageinfo</a:t>
            </a:r>
            <a:r>
              <a:rPr lang="es-ES"/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5AFB65-2524-4F41-8E99-6F731F883A94}"/>
              </a:ext>
            </a:extLst>
          </p:cNvPr>
          <p:cNvSpPr txBox="1"/>
          <p:nvPr/>
        </p:nvSpPr>
        <p:spPr>
          <a:xfrm>
            <a:off x="383459" y="4917584"/>
            <a:ext cx="1124831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>
                <a:latin typeface="+mj-lt"/>
              </a:rPr>
              <a:t>El plugin "</a:t>
            </a:r>
            <a:r>
              <a:rPr lang="es-ES" sz="2400" err="1">
                <a:latin typeface="JetBrains Mono" panose="020B0509020102050004" pitchFamily="49" charset="0"/>
              </a:rPr>
              <a:t>imageinfo</a:t>
            </a:r>
            <a:r>
              <a:rPr lang="es-ES" sz="2800">
                <a:latin typeface="+mj-lt"/>
              </a:rPr>
              <a:t>" nos da información sobre el </a:t>
            </a:r>
            <a:r>
              <a:rPr lang="es-ES" sz="2800" err="1">
                <a:latin typeface="+mj-lt"/>
              </a:rPr>
              <a:t>dump</a:t>
            </a:r>
            <a:r>
              <a:rPr lang="es-ES" sz="2800">
                <a:latin typeface="+mj-lt"/>
              </a:rPr>
              <a:t> que vamos a comenzar a analizar</a:t>
            </a:r>
            <a:endParaRPr lang="es-ES" sz="2400">
              <a:latin typeface="+mj-lt"/>
            </a:endParaRPr>
          </a:p>
          <a:p>
            <a:pPr algn="ctr"/>
            <a:r>
              <a:rPr lang="es-ES" sz="2800">
                <a:latin typeface="+mj-lt"/>
              </a:rPr>
              <a:t>Lo más importante es quedarnos con el "</a:t>
            </a:r>
            <a:r>
              <a:rPr lang="es-ES" sz="2800" err="1">
                <a:latin typeface="+mj-lt"/>
              </a:rPr>
              <a:t>profile</a:t>
            </a:r>
            <a:r>
              <a:rPr lang="es-ES" sz="2800">
                <a:latin typeface="+mj-lt"/>
              </a:rPr>
              <a:t>"</a:t>
            </a:r>
          </a:p>
        </p:txBody>
      </p:sp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3AD11A06-0F9C-40BB-95E1-88BEA110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" r="57978" b="59972"/>
          <a:stretch/>
        </p:blipFill>
        <p:spPr>
          <a:xfrm>
            <a:off x="326241" y="1913381"/>
            <a:ext cx="10821571" cy="258141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4A1664B-D05A-48F9-B560-F2DDFA45C2E1}"/>
              </a:ext>
            </a:extLst>
          </p:cNvPr>
          <p:cNvSpPr/>
          <p:nvPr/>
        </p:nvSpPr>
        <p:spPr>
          <a:xfrm>
            <a:off x="2628082" y="3862714"/>
            <a:ext cx="8519730" cy="685306"/>
          </a:xfrm>
          <a:custGeom>
            <a:avLst/>
            <a:gdLst>
              <a:gd name="connsiteX0" fmla="*/ 0 w 8519730"/>
              <a:gd name="connsiteY0" fmla="*/ 0 h 685306"/>
              <a:gd name="connsiteX1" fmla="*/ 689323 w 8519730"/>
              <a:gd name="connsiteY1" fmla="*/ 0 h 685306"/>
              <a:gd name="connsiteX2" fmla="*/ 1378646 w 8519730"/>
              <a:gd name="connsiteY2" fmla="*/ 0 h 685306"/>
              <a:gd name="connsiteX3" fmla="*/ 1897576 w 8519730"/>
              <a:gd name="connsiteY3" fmla="*/ 0 h 685306"/>
              <a:gd name="connsiteX4" fmla="*/ 2672096 w 8519730"/>
              <a:gd name="connsiteY4" fmla="*/ 0 h 685306"/>
              <a:gd name="connsiteX5" fmla="*/ 3191025 w 8519730"/>
              <a:gd name="connsiteY5" fmla="*/ 0 h 685306"/>
              <a:gd name="connsiteX6" fmla="*/ 4135941 w 8519730"/>
              <a:gd name="connsiteY6" fmla="*/ 0 h 685306"/>
              <a:gd name="connsiteX7" fmla="*/ 4995660 w 8519730"/>
              <a:gd name="connsiteY7" fmla="*/ 0 h 685306"/>
              <a:gd name="connsiteX8" fmla="*/ 5514589 w 8519730"/>
              <a:gd name="connsiteY8" fmla="*/ 0 h 685306"/>
              <a:gd name="connsiteX9" fmla="*/ 6118714 w 8519730"/>
              <a:gd name="connsiteY9" fmla="*/ 0 h 685306"/>
              <a:gd name="connsiteX10" fmla="*/ 6808039 w 8519730"/>
              <a:gd name="connsiteY10" fmla="*/ 0 h 685306"/>
              <a:gd name="connsiteX11" fmla="*/ 7412164 w 8519730"/>
              <a:gd name="connsiteY11" fmla="*/ 0 h 685306"/>
              <a:gd name="connsiteX12" fmla="*/ 8519730 w 8519730"/>
              <a:gd name="connsiteY12" fmla="*/ 0 h 685306"/>
              <a:gd name="connsiteX13" fmla="*/ 8519730 w 8519730"/>
              <a:gd name="connsiteY13" fmla="*/ 685306 h 685306"/>
              <a:gd name="connsiteX14" fmla="*/ 7915603 w 8519730"/>
              <a:gd name="connsiteY14" fmla="*/ 685306 h 685306"/>
              <a:gd name="connsiteX15" fmla="*/ 7396674 w 8519730"/>
              <a:gd name="connsiteY15" fmla="*/ 685306 h 685306"/>
              <a:gd name="connsiteX16" fmla="*/ 6877745 w 8519730"/>
              <a:gd name="connsiteY16" fmla="*/ 685306 h 685306"/>
              <a:gd name="connsiteX17" fmla="*/ 5932829 w 8519730"/>
              <a:gd name="connsiteY17" fmla="*/ 685306 h 685306"/>
              <a:gd name="connsiteX18" fmla="*/ 5073112 w 8519730"/>
              <a:gd name="connsiteY18" fmla="*/ 685306 h 685306"/>
              <a:gd name="connsiteX19" fmla="*/ 4128196 w 8519730"/>
              <a:gd name="connsiteY19" fmla="*/ 685306 h 685306"/>
              <a:gd name="connsiteX20" fmla="*/ 3353675 w 8519730"/>
              <a:gd name="connsiteY20" fmla="*/ 685306 h 685306"/>
              <a:gd name="connsiteX21" fmla="*/ 2493957 w 8519730"/>
              <a:gd name="connsiteY21" fmla="*/ 685306 h 685306"/>
              <a:gd name="connsiteX22" fmla="*/ 1549042 w 8519730"/>
              <a:gd name="connsiteY22" fmla="*/ 685306 h 685306"/>
              <a:gd name="connsiteX23" fmla="*/ 944915 w 8519730"/>
              <a:gd name="connsiteY23" fmla="*/ 685306 h 685306"/>
              <a:gd name="connsiteX24" fmla="*/ 0 w 8519730"/>
              <a:gd name="connsiteY24" fmla="*/ 685306 h 685306"/>
              <a:gd name="connsiteX25" fmla="*/ 0 w 8519730"/>
              <a:gd name="connsiteY25" fmla="*/ 0 h 68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519730" h="685306" extrusionOk="0">
                <a:moveTo>
                  <a:pt x="0" y="0"/>
                </a:moveTo>
                <a:cubicBezTo>
                  <a:pt x="281927" y="-23500"/>
                  <a:pt x="394060" y="20427"/>
                  <a:pt x="689323" y="0"/>
                </a:cubicBezTo>
                <a:cubicBezTo>
                  <a:pt x="919005" y="31288"/>
                  <a:pt x="1099016" y="75710"/>
                  <a:pt x="1378646" y="0"/>
                </a:cubicBezTo>
                <a:cubicBezTo>
                  <a:pt x="1654743" y="-11502"/>
                  <a:pt x="1728462" y="61290"/>
                  <a:pt x="1897576" y="0"/>
                </a:cubicBezTo>
                <a:cubicBezTo>
                  <a:pt x="1975051" y="-2782"/>
                  <a:pt x="2549235" y="-14228"/>
                  <a:pt x="2672096" y="0"/>
                </a:cubicBezTo>
                <a:cubicBezTo>
                  <a:pt x="2781623" y="67244"/>
                  <a:pt x="2942744" y="-38500"/>
                  <a:pt x="3191025" y="0"/>
                </a:cubicBezTo>
                <a:cubicBezTo>
                  <a:pt x="3447238" y="681"/>
                  <a:pt x="3960919" y="-79944"/>
                  <a:pt x="4135941" y="0"/>
                </a:cubicBezTo>
                <a:cubicBezTo>
                  <a:pt x="4366201" y="47588"/>
                  <a:pt x="4664919" y="14489"/>
                  <a:pt x="4995660" y="0"/>
                </a:cubicBezTo>
                <a:cubicBezTo>
                  <a:pt x="5100520" y="-19086"/>
                  <a:pt x="5358587" y="2918"/>
                  <a:pt x="5514589" y="0"/>
                </a:cubicBezTo>
                <a:cubicBezTo>
                  <a:pt x="5728464" y="24507"/>
                  <a:pt x="5780701" y="13136"/>
                  <a:pt x="6118714" y="0"/>
                </a:cubicBezTo>
                <a:cubicBezTo>
                  <a:pt x="6391252" y="-2179"/>
                  <a:pt x="6475789" y="-38167"/>
                  <a:pt x="6808039" y="0"/>
                </a:cubicBezTo>
                <a:cubicBezTo>
                  <a:pt x="7148528" y="35215"/>
                  <a:pt x="7193258" y="15592"/>
                  <a:pt x="7412164" y="0"/>
                </a:cubicBezTo>
                <a:cubicBezTo>
                  <a:pt x="7561512" y="111590"/>
                  <a:pt x="7922902" y="-154056"/>
                  <a:pt x="8519730" y="0"/>
                </a:cubicBezTo>
                <a:cubicBezTo>
                  <a:pt x="8559121" y="247356"/>
                  <a:pt x="8518628" y="552399"/>
                  <a:pt x="8519730" y="685306"/>
                </a:cubicBezTo>
                <a:cubicBezTo>
                  <a:pt x="8338194" y="668578"/>
                  <a:pt x="8198416" y="699020"/>
                  <a:pt x="7915603" y="685306"/>
                </a:cubicBezTo>
                <a:cubicBezTo>
                  <a:pt x="7657808" y="705761"/>
                  <a:pt x="7637829" y="657484"/>
                  <a:pt x="7396674" y="685306"/>
                </a:cubicBezTo>
                <a:cubicBezTo>
                  <a:pt x="7143166" y="705861"/>
                  <a:pt x="7121194" y="673503"/>
                  <a:pt x="6877745" y="685306"/>
                </a:cubicBezTo>
                <a:cubicBezTo>
                  <a:pt x="6646350" y="542120"/>
                  <a:pt x="6229310" y="731754"/>
                  <a:pt x="5932829" y="685306"/>
                </a:cubicBezTo>
                <a:cubicBezTo>
                  <a:pt x="5556553" y="718018"/>
                  <a:pt x="5260855" y="690045"/>
                  <a:pt x="5073112" y="685306"/>
                </a:cubicBezTo>
                <a:cubicBezTo>
                  <a:pt x="4957505" y="679367"/>
                  <a:pt x="4361582" y="796971"/>
                  <a:pt x="4128196" y="685306"/>
                </a:cubicBezTo>
                <a:cubicBezTo>
                  <a:pt x="3883156" y="587752"/>
                  <a:pt x="3520448" y="757531"/>
                  <a:pt x="3353675" y="685306"/>
                </a:cubicBezTo>
                <a:cubicBezTo>
                  <a:pt x="3167622" y="689118"/>
                  <a:pt x="2888924" y="597375"/>
                  <a:pt x="2493957" y="685306"/>
                </a:cubicBezTo>
                <a:cubicBezTo>
                  <a:pt x="2010678" y="696007"/>
                  <a:pt x="1868283" y="759624"/>
                  <a:pt x="1549042" y="685306"/>
                </a:cubicBezTo>
                <a:cubicBezTo>
                  <a:pt x="1320401" y="671579"/>
                  <a:pt x="1199948" y="621206"/>
                  <a:pt x="944915" y="685306"/>
                </a:cubicBezTo>
                <a:cubicBezTo>
                  <a:pt x="747153" y="734304"/>
                  <a:pt x="253931" y="666409"/>
                  <a:pt x="0" y="685306"/>
                </a:cubicBezTo>
                <a:cubicBezTo>
                  <a:pt x="28495" y="476768"/>
                  <a:pt x="-46186" y="215486"/>
                  <a:pt x="0" y="0"/>
                </a:cubicBezTo>
                <a:close/>
              </a:path>
            </a:pathLst>
          </a:custGeom>
          <a:noFill/>
          <a:ln w="15240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64483133">
                  <a:custGeom>
                    <a:avLst/>
                    <a:gdLst>
                      <a:gd name="connsiteX0" fmla="*/ 0 w 8519730"/>
                      <a:gd name="connsiteY0" fmla="*/ 0 h 685306"/>
                      <a:gd name="connsiteX1" fmla="*/ 689323 w 8519730"/>
                      <a:gd name="connsiteY1" fmla="*/ 0 h 685306"/>
                      <a:gd name="connsiteX2" fmla="*/ 1378646 w 8519730"/>
                      <a:gd name="connsiteY2" fmla="*/ 0 h 685306"/>
                      <a:gd name="connsiteX3" fmla="*/ 1897576 w 8519730"/>
                      <a:gd name="connsiteY3" fmla="*/ 0 h 685306"/>
                      <a:gd name="connsiteX4" fmla="*/ 2672096 w 8519730"/>
                      <a:gd name="connsiteY4" fmla="*/ 0 h 685306"/>
                      <a:gd name="connsiteX5" fmla="*/ 3191025 w 8519730"/>
                      <a:gd name="connsiteY5" fmla="*/ 0 h 685306"/>
                      <a:gd name="connsiteX6" fmla="*/ 4135941 w 8519730"/>
                      <a:gd name="connsiteY6" fmla="*/ 0 h 685306"/>
                      <a:gd name="connsiteX7" fmla="*/ 4995660 w 8519730"/>
                      <a:gd name="connsiteY7" fmla="*/ 0 h 685306"/>
                      <a:gd name="connsiteX8" fmla="*/ 5514589 w 8519730"/>
                      <a:gd name="connsiteY8" fmla="*/ 0 h 685306"/>
                      <a:gd name="connsiteX9" fmla="*/ 6118714 w 8519730"/>
                      <a:gd name="connsiteY9" fmla="*/ 0 h 685306"/>
                      <a:gd name="connsiteX10" fmla="*/ 6808039 w 8519730"/>
                      <a:gd name="connsiteY10" fmla="*/ 0 h 685306"/>
                      <a:gd name="connsiteX11" fmla="*/ 7412164 w 8519730"/>
                      <a:gd name="connsiteY11" fmla="*/ 0 h 685306"/>
                      <a:gd name="connsiteX12" fmla="*/ 8519730 w 8519730"/>
                      <a:gd name="connsiteY12" fmla="*/ 0 h 685306"/>
                      <a:gd name="connsiteX13" fmla="*/ 8519730 w 8519730"/>
                      <a:gd name="connsiteY13" fmla="*/ 685306 h 685306"/>
                      <a:gd name="connsiteX14" fmla="*/ 7915603 w 8519730"/>
                      <a:gd name="connsiteY14" fmla="*/ 685306 h 685306"/>
                      <a:gd name="connsiteX15" fmla="*/ 7396674 w 8519730"/>
                      <a:gd name="connsiteY15" fmla="*/ 685306 h 685306"/>
                      <a:gd name="connsiteX16" fmla="*/ 6877745 w 8519730"/>
                      <a:gd name="connsiteY16" fmla="*/ 685306 h 685306"/>
                      <a:gd name="connsiteX17" fmla="*/ 5932829 w 8519730"/>
                      <a:gd name="connsiteY17" fmla="*/ 685306 h 685306"/>
                      <a:gd name="connsiteX18" fmla="*/ 5073112 w 8519730"/>
                      <a:gd name="connsiteY18" fmla="*/ 685306 h 685306"/>
                      <a:gd name="connsiteX19" fmla="*/ 4128196 w 8519730"/>
                      <a:gd name="connsiteY19" fmla="*/ 685306 h 685306"/>
                      <a:gd name="connsiteX20" fmla="*/ 3353675 w 8519730"/>
                      <a:gd name="connsiteY20" fmla="*/ 685306 h 685306"/>
                      <a:gd name="connsiteX21" fmla="*/ 2493957 w 8519730"/>
                      <a:gd name="connsiteY21" fmla="*/ 685306 h 685306"/>
                      <a:gd name="connsiteX22" fmla="*/ 1549042 w 8519730"/>
                      <a:gd name="connsiteY22" fmla="*/ 685306 h 685306"/>
                      <a:gd name="connsiteX23" fmla="*/ 944915 w 8519730"/>
                      <a:gd name="connsiteY23" fmla="*/ 685306 h 685306"/>
                      <a:gd name="connsiteX24" fmla="*/ 0 w 8519730"/>
                      <a:gd name="connsiteY24" fmla="*/ 685306 h 685306"/>
                      <a:gd name="connsiteX25" fmla="*/ 0 w 8519730"/>
                      <a:gd name="connsiteY25" fmla="*/ 0 h 68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8519730" h="685306" extrusionOk="0">
                        <a:moveTo>
                          <a:pt x="0" y="0"/>
                        </a:moveTo>
                        <a:cubicBezTo>
                          <a:pt x="276343" y="-21236"/>
                          <a:pt x="397470" y="16782"/>
                          <a:pt x="689323" y="0"/>
                        </a:cubicBezTo>
                        <a:cubicBezTo>
                          <a:pt x="929866" y="25719"/>
                          <a:pt x="1117704" y="50139"/>
                          <a:pt x="1378646" y="0"/>
                        </a:cubicBezTo>
                        <a:cubicBezTo>
                          <a:pt x="1625367" y="-14169"/>
                          <a:pt x="1734220" y="44504"/>
                          <a:pt x="1897576" y="0"/>
                        </a:cubicBezTo>
                        <a:cubicBezTo>
                          <a:pt x="2004108" y="-6809"/>
                          <a:pt x="2536804" y="-13583"/>
                          <a:pt x="2672096" y="0"/>
                        </a:cubicBezTo>
                        <a:cubicBezTo>
                          <a:pt x="2811480" y="43357"/>
                          <a:pt x="2966611" y="-26145"/>
                          <a:pt x="3191025" y="0"/>
                        </a:cubicBezTo>
                        <a:cubicBezTo>
                          <a:pt x="3424767" y="2787"/>
                          <a:pt x="3945228" y="-53546"/>
                          <a:pt x="4135941" y="0"/>
                        </a:cubicBezTo>
                        <a:cubicBezTo>
                          <a:pt x="4368906" y="20440"/>
                          <a:pt x="4686688" y="7915"/>
                          <a:pt x="4995660" y="0"/>
                        </a:cubicBezTo>
                        <a:cubicBezTo>
                          <a:pt x="5199164" y="-126"/>
                          <a:pt x="5303828" y="-1094"/>
                          <a:pt x="5514589" y="0"/>
                        </a:cubicBezTo>
                        <a:cubicBezTo>
                          <a:pt x="5732714" y="13837"/>
                          <a:pt x="5788692" y="9113"/>
                          <a:pt x="6118714" y="0"/>
                        </a:cubicBezTo>
                        <a:cubicBezTo>
                          <a:pt x="6379200" y="-9359"/>
                          <a:pt x="6474324" y="-50347"/>
                          <a:pt x="6808039" y="0"/>
                        </a:cubicBezTo>
                        <a:cubicBezTo>
                          <a:pt x="7154976" y="38960"/>
                          <a:pt x="7194939" y="14830"/>
                          <a:pt x="7412164" y="0"/>
                        </a:cubicBezTo>
                        <a:cubicBezTo>
                          <a:pt x="7668335" y="93037"/>
                          <a:pt x="8023781" y="-197192"/>
                          <a:pt x="8519730" y="0"/>
                        </a:cubicBezTo>
                        <a:cubicBezTo>
                          <a:pt x="8548985" y="230054"/>
                          <a:pt x="8551583" y="538888"/>
                          <a:pt x="8519730" y="685306"/>
                        </a:cubicBezTo>
                        <a:cubicBezTo>
                          <a:pt x="8331105" y="680617"/>
                          <a:pt x="8204500" y="698850"/>
                          <a:pt x="7915603" y="685306"/>
                        </a:cubicBezTo>
                        <a:cubicBezTo>
                          <a:pt x="7655035" y="699789"/>
                          <a:pt x="7648295" y="657443"/>
                          <a:pt x="7396674" y="685306"/>
                        </a:cubicBezTo>
                        <a:cubicBezTo>
                          <a:pt x="7140282" y="704365"/>
                          <a:pt x="7120369" y="673916"/>
                          <a:pt x="6877745" y="685306"/>
                        </a:cubicBezTo>
                        <a:cubicBezTo>
                          <a:pt x="6653109" y="598602"/>
                          <a:pt x="6196401" y="736188"/>
                          <a:pt x="5932829" y="685306"/>
                        </a:cubicBezTo>
                        <a:cubicBezTo>
                          <a:pt x="5555068" y="729980"/>
                          <a:pt x="5244795" y="650301"/>
                          <a:pt x="5073112" y="685306"/>
                        </a:cubicBezTo>
                        <a:cubicBezTo>
                          <a:pt x="4903166" y="649081"/>
                          <a:pt x="4365664" y="762408"/>
                          <a:pt x="4128196" y="685306"/>
                        </a:cubicBezTo>
                        <a:cubicBezTo>
                          <a:pt x="3904030" y="605143"/>
                          <a:pt x="3572772" y="757985"/>
                          <a:pt x="3353675" y="685306"/>
                        </a:cubicBezTo>
                        <a:cubicBezTo>
                          <a:pt x="3177661" y="714936"/>
                          <a:pt x="2828028" y="611115"/>
                          <a:pt x="2493957" y="685306"/>
                        </a:cubicBezTo>
                        <a:cubicBezTo>
                          <a:pt x="2038487" y="691785"/>
                          <a:pt x="1884021" y="739675"/>
                          <a:pt x="1549042" y="685306"/>
                        </a:cubicBezTo>
                        <a:cubicBezTo>
                          <a:pt x="1312261" y="681689"/>
                          <a:pt x="1193296" y="628142"/>
                          <a:pt x="944915" y="685306"/>
                        </a:cubicBezTo>
                        <a:cubicBezTo>
                          <a:pt x="742085" y="742247"/>
                          <a:pt x="264348" y="679147"/>
                          <a:pt x="0" y="685306"/>
                        </a:cubicBezTo>
                        <a:cubicBezTo>
                          <a:pt x="50431" y="478571"/>
                          <a:pt x="-76536" y="1800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60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5A56C-3A8D-F313-7A2B-613E4AAD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II. Volatility (help)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F743A1-CD31-60B4-EFEA-18FE35CE3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93" y="1898994"/>
            <a:ext cx="4630721" cy="2154436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s-ES"/>
              <a:t>Python2 vol.py -h</a:t>
            </a:r>
          </a:p>
          <a:p>
            <a:pPr algn="ctr"/>
            <a:endParaRPr lang="es-ES"/>
          </a:p>
          <a:p>
            <a:pPr algn="ctr"/>
            <a:r>
              <a:rPr lang="es-ES"/>
              <a:t>o</a:t>
            </a:r>
          </a:p>
          <a:p>
            <a:pPr algn="ctr"/>
            <a:endParaRPr lang="es-ES"/>
          </a:p>
          <a:p>
            <a:pPr algn="ctr"/>
            <a:r>
              <a:rPr lang="es-ES"/>
              <a:t>https://github.com/volatilityfoundation/volatility/wiki/Command-Reference</a:t>
            </a:r>
          </a:p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54D9F3-54DB-F967-1BAE-7A88905510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8495913" y="6556236"/>
            <a:ext cx="3529329" cy="338554"/>
          </a:xfrm>
        </p:spPr>
        <p:txBody>
          <a:bodyPr wrap="square" lIns="0" tIns="0" rIns="0" bIns="0" anchor="t">
            <a:spAutoFit/>
          </a:bodyPr>
          <a:lstStyle/>
          <a:p>
            <a:pPr algn="r"/>
            <a:r>
              <a:rPr lang="es-ES" b="1" spc="-35"/>
              <a:t>Iván García e Ignacio Sánchez</a:t>
            </a:r>
            <a:endParaRPr lang="en-US" spc="-35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lang="es-ES" spc="-35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BCF5A1-4E3C-3962-649B-9909B46316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s-ES"/>
              <a:t>31</a:t>
            </a:fld>
            <a:endParaRPr lang="es-ES"/>
          </a:p>
        </p:txBody>
      </p:sp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D2C1CF18-2CD8-72EB-1F52-66112ACE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082" y="1102026"/>
            <a:ext cx="4570045" cy="53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08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1BA2E8-43B6-4CCE-BBAD-94DF5C8A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3F266B-D40C-44E1-83A2-E3A95959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>
              <a:ea typeface="+mn-lt"/>
              <a:cs typeface="+mn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B9EA54C-A7FC-4FCC-A893-7FCD4FBC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I.Volatility – Comandos Básicos (</a:t>
            </a:r>
            <a:r>
              <a:rPr lang="es-ES" err="1"/>
              <a:t>pslist</a:t>
            </a:r>
            <a:r>
              <a:rPr lang="es-ES"/>
              <a:t>) 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5EA3A41B-ACCA-40EA-AA0F-7476B2F7A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2" b="13171"/>
          <a:stretch/>
        </p:blipFill>
        <p:spPr>
          <a:xfrm>
            <a:off x="601249" y="1279311"/>
            <a:ext cx="10796808" cy="972276"/>
          </a:xfrm>
          <a:prstGeom prst="rect">
            <a:avLst/>
          </a:prstGeom>
        </p:spPr>
      </p:pic>
      <p:pic>
        <p:nvPicPr>
          <p:cNvPr id="7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AEFCEA46-21F3-4B72-BAF3-2A56C326E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64" y="2929555"/>
            <a:ext cx="11350546" cy="3609905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4E5307DB-55F1-4506-A2C9-AFB1C153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64" y="2729209"/>
            <a:ext cx="9108727" cy="202841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B7AFD32-F1C9-4016-9380-654A88147412}"/>
              </a:ext>
            </a:extLst>
          </p:cNvPr>
          <p:cNvSpPr/>
          <p:nvPr/>
        </p:nvSpPr>
        <p:spPr>
          <a:xfrm rot="19500000">
            <a:off x="6323024" y="2274929"/>
            <a:ext cx="897590" cy="2421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8C53D6A2-6DDF-41AC-80CA-61598D3C2D4B}"/>
              </a:ext>
            </a:extLst>
          </p:cNvPr>
          <p:cNvSpPr/>
          <p:nvPr/>
        </p:nvSpPr>
        <p:spPr>
          <a:xfrm rot="1980000">
            <a:off x="3856216" y="2382832"/>
            <a:ext cx="862954" cy="2537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1BC0A62-05A6-43C8-8D02-40E746EA9A97}"/>
              </a:ext>
            </a:extLst>
          </p:cNvPr>
          <p:cNvSpPr/>
          <p:nvPr/>
        </p:nvSpPr>
        <p:spPr>
          <a:xfrm rot="2340000">
            <a:off x="1587407" y="2356325"/>
            <a:ext cx="793681" cy="2537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6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84ED306-741A-40D1-BD33-2CD556CF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531AEA-4C4E-4BF8-90F9-C46A385E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>
              <a:ea typeface="+mn-lt"/>
              <a:cs typeface="+mn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F83C819-94E4-4369-BEE3-E65A85F5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612" y="55759"/>
            <a:ext cx="9474200" cy="978943"/>
          </a:xfrm>
        </p:spPr>
        <p:txBody>
          <a:bodyPr/>
          <a:lstStyle/>
          <a:p>
            <a:r>
              <a:rPr lang="es-ES"/>
              <a:t>I. </a:t>
            </a:r>
            <a:r>
              <a:rPr lang="es-ES" err="1"/>
              <a:t>Volatility</a:t>
            </a:r>
            <a:r>
              <a:rPr lang="es-ES"/>
              <a:t> – Comandos básicos (</a:t>
            </a:r>
            <a:r>
              <a:rPr lang="es-ES" err="1"/>
              <a:t>pstree</a:t>
            </a:r>
            <a:r>
              <a:rPr lang="es-ES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7C0F09-7B4B-46A5-B693-68E1074C3490}"/>
              </a:ext>
            </a:extLst>
          </p:cNvPr>
          <p:cNvSpPr txBox="1"/>
          <p:nvPr/>
        </p:nvSpPr>
        <p:spPr>
          <a:xfrm>
            <a:off x="2975794" y="5570999"/>
            <a:ext cx="68698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200"/>
              <a:t>Con este comando podemos listar los </a:t>
            </a:r>
            <a:r>
              <a:rPr lang="es-ES" sz="3200" b="1"/>
              <a:t>procesos en forma de árbol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17F9D2-7567-A742-9F4C-0296A03B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68" y="1469922"/>
            <a:ext cx="9362061" cy="40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84ED306-741A-40D1-BD33-2CD556CF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531AEA-4C4E-4BF8-90F9-C46A385E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>
              <a:ea typeface="+mn-lt"/>
              <a:cs typeface="+mn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F83C819-94E4-4369-BEE3-E65A85F5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612" y="55759"/>
            <a:ext cx="9474200" cy="978943"/>
          </a:xfrm>
        </p:spPr>
        <p:txBody>
          <a:bodyPr/>
          <a:lstStyle/>
          <a:p>
            <a:r>
              <a:rPr lang="es-ES"/>
              <a:t>I. </a:t>
            </a:r>
            <a:r>
              <a:rPr lang="es-ES" err="1"/>
              <a:t>Volatility</a:t>
            </a:r>
            <a:r>
              <a:rPr lang="es-ES"/>
              <a:t> – Comandos básicos (</a:t>
            </a:r>
            <a:r>
              <a:rPr lang="es-ES" err="1"/>
              <a:t>cmdline</a:t>
            </a:r>
            <a:r>
              <a:rPr lang="es-ES"/>
              <a:t>)</a:t>
            </a:r>
          </a:p>
        </p:txBody>
      </p:sp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E3F6B859-7012-4DF5-911E-976B69CA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9" y="3315606"/>
            <a:ext cx="10825018" cy="1740960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9A5F42A2-9D56-4B45-9FB4-D476FF9F0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4" r="5208" b="13699"/>
          <a:stretch/>
        </p:blipFill>
        <p:spPr>
          <a:xfrm>
            <a:off x="722343" y="1691663"/>
            <a:ext cx="10747313" cy="10758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F7C0F09-7B4B-46A5-B693-68E1074C3490}"/>
              </a:ext>
            </a:extLst>
          </p:cNvPr>
          <p:cNvSpPr txBox="1"/>
          <p:nvPr/>
        </p:nvSpPr>
        <p:spPr>
          <a:xfrm>
            <a:off x="2630054" y="5299946"/>
            <a:ext cx="69318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/>
              <a:t>Obtenemos los </a:t>
            </a:r>
            <a:r>
              <a:rPr lang="es-ES" sz="3600" b="1"/>
              <a:t>comandos</a:t>
            </a:r>
            <a:r>
              <a:rPr lang="es-ES" sz="3600"/>
              <a:t> que se ejecutaron en la máquina Windows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F605B7-9400-4E8C-AFC3-650C590E3DCD}"/>
              </a:ext>
            </a:extLst>
          </p:cNvPr>
          <p:cNvSpPr/>
          <p:nvPr/>
        </p:nvSpPr>
        <p:spPr>
          <a:xfrm>
            <a:off x="732175" y="3775587"/>
            <a:ext cx="6740341" cy="304800"/>
          </a:xfrm>
          <a:custGeom>
            <a:avLst/>
            <a:gdLst>
              <a:gd name="connsiteX0" fmla="*/ 0 w 6740341"/>
              <a:gd name="connsiteY0" fmla="*/ 0 h 304800"/>
              <a:gd name="connsiteX1" fmla="*/ 741438 w 6740341"/>
              <a:gd name="connsiteY1" fmla="*/ 0 h 304800"/>
              <a:gd name="connsiteX2" fmla="*/ 1415472 w 6740341"/>
              <a:gd name="connsiteY2" fmla="*/ 0 h 304800"/>
              <a:gd name="connsiteX3" fmla="*/ 1954699 w 6740341"/>
              <a:gd name="connsiteY3" fmla="*/ 0 h 304800"/>
              <a:gd name="connsiteX4" fmla="*/ 2493926 w 6740341"/>
              <a:gd name="connsiteY4" fmla="*/ 0 h 304800"/>
              <a:gd name="connsiteX5" fmla="*/ 3167960 w 6740341"/>
              <a:gd name="connsiteY5" fmla="*/ 0 h 304800"/>
              <a:gd name="connsiteX6" fmla="*/ 3639784 w 6740341"/>
              <a:gd name="connsiteY6" fmla="*/ 0 h 304800"/>
              <a:gd name="connsiteX7" fmla="*/ 4448625 w 6740341"/>
              <a:gd name="connsiteY7" fmla="*/ 0 h 304800"/>
              <a:gd name="connsiteX8" fmla="*/ 5055256 w 6740341"/>
              <a:gd name="connsiteY8" fmla="*/ 0 h 304800"/>
              <a:gd name="connsiteX9" fmla="*/ 5796693 w 6740341"/>
              <a:gd name="connsiteY9" fmla="*/ 0 h 304800"/>
              <a:gd name="connsiteX10" fmla="*/ 6740341 w 6740341"/>
              <a:gd name="connsiteY10" fmla="*/ 0 h 304800"/>
              <a:gd name="connsiteX11" fmla="*/ 6740341 w 6740341"/>
              <a:gd name="connsiteY11" fmla="*/ 304800 h 304800"/>
              <a:gd name="connsiteX12" fmla="*/ 6201114 w 6740341"/>
              <a:gd name="connsiteY12" fmla="*/ 304800 h 304800"/>
              <a:gd name="connsiteX13" fmla="*/ 5527080 w 6740341"/>
              <a:gd name="connsiteY13" fmla="*/ 304800 h 304800"/>
              <a:gd name="connsiteX14" fmla="*/ 5055256 w 6740341"/>
              <a:gd name="connsiteY14" fmla="*/ 304800 h 304800"/>
              <a:gd name="connsiteX15" fmla="*/ 4448625 w 6740341"/>
              <a:gd name="connsiteY15" fmla="*/ 304800 h 304800"/>
              <a:gd name="connsiteX16" fmla="*/ 3976801 w 6740341"/>
              <a:gd name="connsiteY16" fmla="*/ 304800 h 304800"/>
              <a:gd name="connsiteX17" fmla="*/ 3167960 w 6740341"/>
              <a:gd name="connsiteY17" fmla="*/ 304800 h 304800"/>
              <a:gd name="connsiteX18" fmla="*/ 2561330 w 6740341"/>
              <a:gd name="connsiteY18" fmla="*/ 304800 h 304800"/>
              <a:gd name="connsiteX19" fmla="*/ 1887295 w 6740341"/>
              <a:gd name="connsiteY19" fmla="*/ 304800 h 304800"/>
              <a:gd name="connsiteX20" fmla="*/ 1348068 w 6740341"/>
              <a:gd name="connsiteY20" fmla="*/ 304800 h 304800"/>
              <a:gd name="connsiteX21" fmla="*/ 808841 w 6740341"/>
              <a:gd name="connsiteY21" fmla="*/ 304800 h 304800"/>
              <a:gd name="connsiteX22" fmla="*/ 0 w 6740341"/>
              <a:gd name="connsiteY22" fmla="*/ 304800 h 304800"/>
              <a:gd name="connsiteX23" fmla="*/ 0 w 6740341"/>
              <a:gd name="connsiteY2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40341" h="304800" extrusionOk="0">
                <a:moveTo>
                  <a:pt x="0" y="0"/>
                </a:moveTo>
                <a:cubicBezTo>
                  <a:pt x="158285" y="10760"/>
                  <a:pt x="491579" y="31230"/>
                  <a:pt x="741438" y="0"/>
                </a:cubicBezTo>
                <a:cubicBezTo>
                  <a:pt x="991297" y="-31230"/>
                  <a:pt x="1175368" y="18013"/>
                  <a:pt x="1415472" y="0"/>
                </a:cubicBezTo>
                <a:cubicBezTo>
                  <a:pt x="1655576" y="-18013"/>
                  <a:pt x="1823015" y="14195"/>
                  <a:pt x="1954699" y="0"/>
                </a:cubicBezTo>
                <a:cubicBezTo>
                  <a:pt x="2086383" y="-14195"/>
                  <a:pt x="2330007" y="-10509"/>
                  <a:pt x="2493926" y="0"/>
                </a:cubicBezTo>
                <a:cubicBezTo>
                  <a:pt x="2657845" y="10509"/>
                  <a:pt x="2992262" y="-17246"/>
                  <a:pt x="3167960" y="0"/>
                </a:cubicBezTo>
                <a:cubicBezTo>
                  <a:pt x="3343658" y="17246"/>
                  <a:pt x="3511334" y="-7997"/>
                  <a:pt x="3639784" y="0"/>
                </a:cubicBezTo>
                <a:cubicBezTo>
                  <a:pt x="3768234" y="7997"/>
                  <a:pt x="4096289" y="7221"/>
                  <a:pt x="4448625" y="0"/>
                </a:cubicBezTo>
                <a:cubicBezTo>
                  <a:pt x="4800961" y="-7221"/>
                  <a:pt x="4875442" y="28945"/>
                  <a:pt x="5055256" y="0"/>
                </a:cubicBezTo>
                <a:cubicBezTo>
                  <a:pt x="5235070" y="-28945"/>
                  <a:pt x="5460334" y="17073"/>
                  <a:pt x="5796693" y="0"/>
                </a:cubicBezTo>
                <a:cubicBezTo>
                  <a:pt x="6133052" y="-17073"/>
                  <a:pt x="6452494" y="-34134"/>
                  <a:pt x="6740341" y="0"/>
                </a:cubicBezTo>
                <a:cubicBezTo>
                  <a:pt x="6754627" y="105915"/>
                  <a:pt x="6751642" y="160697"/>
                  <a:pt x="6740341" y="304800"/>
                </a:cubicBezTo>
                <a:cubicBezTo>
                  <a:pt x="6487086" y="315335"/>
                  <a:pt x="6466128" y="326295"/>
                  <a:pt x="6201114" y="304800"/>
                </a:cubicBezTo>
                <a:cubicBezTo>
                  <a:pt x="5936100" y="283305"/>
                  <a:pt x="5714225" y="326986"/>
                  <a:pt x="5527080" y="304800"/>
                </a:cubicBezTo>
                <a:cubicBezTo>
                  <a:pt x="5339935" y="282614"/>
                  <a:pt x="5287207" y="326966"/>
                  <a:pt x="5055256" y="304800"/>
                </a:cubicBezTo>
                <a:cubicBezTo>
                  <a:pt x="4823305" y="282634"/>
                  <a:pt x="4673583" y="302599"/>
                  <a:pt x="4448625" y="304800"/>
                </a:cubicBezTo>
                <a:cubicBezTo>
                  <a:pt x="4223667" y="307001"/>
                  <a:pt x="4104861" y="296690"/>
                  <a:pt x="3976801" y="304800"/>
                </a:cubicBezTo>
                <a:cubicBezTo>
                  <a:pt x="3848741" y="312910"/>
                  <a:pt x="3356553" y="312889"/>
                  <a:pt x="3167960" y="304800"/>
                </a:cubicBezTo>
                <a:cubicBezTo>
                  <a:pt x="2979367" y="296711"/>
                  <a:pt x="2714172" y="300395"/>
                  <a:pt x="2561330" y="304800"/>
                </a:cubicBezTo>
                <a:cubicBezTo>
                  <a:pt x="2408488" y="309206"/>
                  <a:pt x="2034810" y="292963"/>
                  <a:pt x="1887295" y="304800"/>
                </a:cubicBezTo>
                <a:cubicBezTo>
                  <a:pt x="1739781" y="316637"/>
                  <a:pt x="1557977" y="309057"/>
                  <a:pt x="1348068" y="304800"/>
                </a:cubicBezTo>
                <a:cubicBezTo>
                  <a:pt x="1138159" y="300543"/>
                  <a:pt x="1021782" y="292385"/>
                  <a:pt x="808841" y="304800"/>
                </a:cubicBezTo>
                <a:cubicBezTo>
                  <a:pt x="595900" y="317215"/>
                  <a:pt x="182620" y="304990"/>
                  <a:pt x="0" y="304800"/>
                </a:cubicBezTo>
                <a:cubicBezTo>
                  <a:pt x="-1311" y="164046"/>
                  <a:pt x="-944" y="123158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4790304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8E9920D-DF32-4CD2-A557-E0F79D6D66AA}"/>
              </a:ext>
            </a:extLst>
          </p:cNvPr>
          <p:cNvSpPr/>
          <p:nvPr/>
        </p:nvSpPr>
        <p:spPr>
          <a:xfrm>
            <a:off x="722343" y="4534750"/>
            <a:ext cx="10663412" cy="304800"/>
          </a:xfrm>
          <a:custGeom>
            <a:avLst/>
            <a:gdLst>
              <a:gd name="connsiteX0" fmla="*/ 0 w 10663412"/>
              <a:gd name="connsiteY0" fmla="*/ 0 h 304800"/>
              <a:gd name="connsiteX1" fmla="*/ 773097 w 10663412"/>
              <a:gd name="connsiteY1" fmla="*/ 0 h 304800"/>
              <a:gd name="connsiteX2" fmla="*/ 1439561 w 10663412"/>
              <a:gd name="connsiteY2" fmla="*/ 0 h 304800"/>
              <a:gd name="connsiteX3" fmla="*/ 1892756 w 10663412"/>
              <a:gd name="connsiteY3" fmla="*/ 0 h 304800"/>
              <a:gd name="connsiteX4" fmla="*/ 2345951 w 10663412"/>
              <a:gd name="connsiteY4" fmla="*/ 0 h 304800"/>
              <a:gd name="connsiteX5" fmla="*/ 3012414 w 10663412"/>
              <a:gd name="connsiteY5" fmla="*/ 0 h 304800"/>
              <a:gd name="connsiteX6" fmla="*/ 3358975 w 10663412"/>
              <a:gd name="connsiteY6" fmla="*/ 0 h 304800"/>
              <a:gd name="connsiteX7" fmla="*/ 4238706 w 10663412"/>
              <a:gd name="connsiteY7" fmla="*/ 0 h 304800"/>
              <a:gd name="connsiteX8" fmla="*/ 4798535 w 10663412"/>
              <a:gd name="connsiteY8" fmla="*/ 0 h 304800"/>
              <a:gd name="connsiteX9" fmla="*/ 5571633 w 10663412"/>
              <a:gd name="connsiteY9" fmla="*/ 0 h 304800"/>
              <a:gd name="connsiteX10" fmla="*/ 6451364 w 10663412"/>
              <a:gd name="connsiteY10" fmla="*/ 0 h 304800"/>
              <a:gd name="connsiteX11" fmla="*/ 6904559 w 10663412"/>
              <a:gd name="connsiteY11" fmla="*/ 0 h 304800"/>
              <a:gd name="connsiteX12" fmla="*/ 7464388 w 10663412"/>
              <a:gd name="connsiteY12" fmla="*/ 0 h 304800"/>
              <a:gd name="connsiteX13" fmla="*/ 7810949 w 10663412"/>
              <a:gd name="connsiteY13" fmla="*/ 0 h 304800"/>
              <a:gd name="connsiteX14" fmla="*/ 8157510 w 10663412"/>
              <a:gd name="connsiteY14" fmla="*/ 0 h 304800"/>
              <a:gd name="connsiteX15" fmla="*/ 8930608 w 10663412"/>
              <a:gd name="connsiteY15" fmla="*/ 0 h 304800"/>
              <a:gd name="connsiteX16" fmla="*/ 9383803 w 10663412"/>
              <a:gd name="connsiteY16" fmla="*/ 0 h 304800"/>
              <a:gd name="connsiteX17" fmla="*/ 10663412 w 10663412"/>
              <a:gd name="connsiteY17" fmla="*/ 0 h 304800"/>
              <a:gd name="connsiteX18" fmla="*/ 10663412 w 10663412"/>
              <a:gd name="connsiteY18" fmla="*/ 304800 h 304800"/>
              <a:gd name="connsiteX19" fmla="*/ 9783681 w 10663412"/>
              <a:gd name="connsiteY19" fmla="*/ 304800 h 304800"/>
              <a:gd name="connsiteX20" fmla="*/ 9330486 w 10663412"/>
              <a:gd name="connsiteY20" fmla="*/ 304800 h 304800"/>
              <a:gd name="connsiteX21" fmla="*/ 8877290 w 10663412"/>
              <a:gd name="connsiteY21" fmla="*/ 304800 h 304800"/>
              <a:gd name="connsiteX22" fmla="*/ 8104193 w 10663412"/>
              <a:gd name="connsiteY22" fmla="*/ 304800 h 304800"/>
              <a:gd name="connsiteX23" fmla="*/ 7650998 w 10663412"/>
              <a:gd name="connsiteY23" fmla="*/ 304800 h 304800"/>
              <a:gd name="connsiteX24" fmla="*/ 7091169 w 10663412"/>
              <a:gd name="connsiteY24" fmla="*/ 304800 h 304800"/>
              <a:gd name="connsiteX25" fmla="*/ 6744608 w 10663412"/>
              <a:gd name="connsiteY25" fmla="*/ 304800 h 304800"/>
              <a:gd name="connsiteX26" fmla="*/ 6398047 w 10663412"/>
              <a:gd name="connsiteY26" fmla="*/ 304800 h 304800"/>
              <a:gd name="connsiteX27" fmla="*/ 5624950 w 10663412"/>
              <a:gd name="connsiteY27" fmla="*/ 304800 h 304800"/>
              <a:gd name="connsiteX28" fmla="*/ 4851852 w 10663412"/>
              <a:gd name="connsiteY28" fmla="*/ 304800 h 304800"/>
              <a:gd name="connsiteX29" fmla="*/ 4078755 w 10663412"/>
              <a:gd name="connsiteY29" fmla="*/ 304800 h 304800"/>
              <a:gd name="connsiteX30" fmla="*/ 3732194 w 10663412"/>
              <a:gd name="connsiteY30" fmla="*/ 304800 h 304800"/>
              <a:gd name="connsiteX31" fmla="*/ 2959097 w 10663412"/>
              <a:gd name="connsiteY31" fmla="*/ 304800 h 304800"/>
              <a:gd name="connsiteX32" fmla="*/ 2612536 w 10663412"/>
              <a:gd name="connsiteY32" fmla="*/ 304800 h 304800"/>
              <a:gd name="connsiteX33" fmla="*/ 2159341 w 10663412"/>
              <a:gd name="connsiteY33" fmla="*/ 304800 h 304800"/>
              <a:gd name="connsiteX34" fmla="*/ 1812780 w 10663412"/>
              <a:gd name="connsiteY34" fmla="*/ 304800 h 304800"/>
              <a:gd name="connsiteX35" fmla="*/ 1466219 w 10663412"/>
              <a:gd name="connsiteY35" fmla="*/ 304800 h 304800"/>
              <a:gd name="connsiteX36" fmla="*/ 1013024 w 10663412"/>
              <a:gd name="connsiteY36" fmla="*/ 304800 h 304800"/>
              <a:gd name="connsiteX37" fmla="*/ 0 w 10663412"/>
              <a:gd name="connsiteY37" fmla="*/ 304800 h 304800"/>
              <a:gd name="connsiteX38" fmla="*/ 0 w 10663412"/>
              <a:gd name="connsiteY38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663412" h="304800" extrusionOk="0">
                <a:moveTo>
                  <a:pt x="0" y="0"/>
                </a:moveTo>
                <a:cubicBezTo>
                  <a:pt x="246104" y="18821"/>
                  <a:pt x="607376" y="22650"/>
                  <a:pt x="773097" y="0"/>
                </a:cubicBezTo>
                <a:cubicBezTo>
                  <a:pt x="938818" y="-22650"/>
                  <a:pt x="1110228" y="16371"/>
                  <a:pt x="1439561" y="0"/>
                </a:cubicBezTo>
                <a:cubicBezTo>
                  <a:pt x="1768894" y="-16371"/>
                  <a:pt x="1770156" y="-3015"/>
                  <a:pt x="1892756" y="0"/>
                </a:cubicBezTo>
                <a:cubicBezTo>
                  <a:pt x="2015357" y="3015"/>
                  <a:pt x="2177231" y="3140"/>
                  <a:pt x="2345951" y="0"/>
                </a:cubicBezTo>
                <a:cubicBezTo>
                  <a:pt x="2514671" y="-3140"/>
                  <a:pt x="2734669" y="29790"/>
                  <a:pt x="3012414" y="0"/>
                </a:cubicBezTo>
                <a:cubicBezTo>
                  <a:pt x="3290159" y="-29790"/>
                  <a:pt x="3249711" y="15731"/>
                  <a:pt x="3358975" y="0"/>
                </a:cubicBezTo>
                <a:cubicBezTo>
                  <a:pt x="3468239" y="-15731"/>
                  <a:pt x="3916890" y="-9139"/>
                  <a:pt x="4238706" y="0"/>
                </a:cubicBezTo>
                <a:cubicBezTo>
                  <a:pt x="4560522" y="9139"/>
                  <a:pt x="4563188" y="-18321"/>
                  <a:pt x="4798535" y="0"/>
                </a:cubicBezTo>
                <a:cubicBezTo>
                  <a:pt x="5033882" y="18321"/>
                  <a:pt x="5213186" y="36615"/>
                  <a:pt x="5571633" y="0"/>
                </a:cubicBezTo>
                <a:cubicBezTo>
                  <a:pt x="5930080" y="-36615"/>
                  <a:pt x="6116804" y="-8626"/>
                  <a:pt x="6451364" y="0"/>
                </a:cubicBezTo>
                <a:cubicBezTo>
                  <a:pt x="6785924" y="8626"/>
                  <a:pt x="6710274" y="-10021"/>
                  <a:pt x="6904559" y="0"/>
                </a:cubicBezTo>
                <a:cubicBezTo>
                  <a:pt x="7098845" y="10021"/>
                  <a:pt x="7288538" y="24496"/>
                  <a:pt x="7464388" y="0"/>
                </a:cubicBezTo>
                <a:cubicBezTo>
                  <a:pt x="7640238" y="-24496"/>
                  <a:pt x="7643962" y="15682"/>
                  <a:pt x="7810949" y="0"/>
                </a:cubicBezTo>
                <a:cubicBezTo>
                  <a:pt x="7977936" y="-15682"/>
                  <a:pt x="8046407" y="4739"/>
                  <a:pt x="8157510" y="0"/>
                </a:cubicBezTo>
                <a:cubicBezTo>
                  <a:pt x="8268613" y="-4739"/>
                  <a:pt x="8663889" y="6578"/>
                  <a:pt x="8930608" y="0"/>
                </a:cubicBezTo>
                <a:cubicBezTo>
                  <a:pt x="9197327" y="-6578"/>
                  <a:pt x="9277538" y="16070"/>
                  <a:pt x="9383803" y="0"/>
                </a:cubicBezTo>
                <a:cubicBezTo>
                  <a:pt x="9490069" y="-16070"/>
                  <a:pt x="10089859" y="-757"/>
                  <a:pt x="10663412" y="0"/>
                </a:cubicBezTo>
                <a:cubicBezTo>
                  <a:pt x="10677491" y="104006"/>
                  <a:pt x="10650738" y="226798"/>
                  <a:pt x="10663412" y="304800"/>
                </a:cubicBezTo>
                <a:cubicBezTo>
                  <a:pt x="10474215" y="347603"/>
                  <a:pt x="10038581" y="339580"/>
                  <a:pt x="9783681" y="304800"/>
                </a:cubicBezTo>
                <a:cubicBezTo>
                  <a:pt x="9528781" y="270020"/>
                  <a:pt x="9498629" y="315180"/>
                  <a:pt x="9330486" y="304800"/>
                </a:cubicBezTo>
                <a:cubicBezTo>
                  <a:pt x="9162343" y="294420"/>
                  <a:pt x="9004885" y="290762"/>
                  <a:pt x="8877290" y="304800"/>
                </a:cubicBezTo>
                <a:cubicBezTo>
                  <a:pt x="8749695" y="318838"/>
                  <a:pt x="8386755" y="285971"/>
                  <a:pt x="8104193" y="304800"/>
                </a:cubicBezTo>
                <a:cubicBezTo>
                  <a:pt x="7821631" y="323629"/>
                  <a:pt x="7821217" y="298717"/>
                  <a:pt x="7650998" y="304800"/>
                </a:cubicBezTo>
                <a:cubicBezTo>
                  <a:pt x="7480779" y="310883"/>
                  <a:pt x="7343850" y="308154"/>
                  <a:pt x="7091169" y="304800"/>
                </a:cubicBezTo>
                <a:cubicBezTo>
                  <a:pt x="6838488" y="301446"/>
                  <a:pt x="6867819" y="307680"/>
                  <a:pt x="6744608" y="304800"/>
                </a:cubicBezTo>
                <a:cubicBezTo>
                  <a:pt x="6621397" y="301920"/>
                  <a:pt x="6508042" y="303963"/>
                  <a:pt x="6398047" y="304800"/>
                </a:cubicBezTo>
                <a:cubicBezTo>
                  <a:pt x="6288052" y="305637"/>
                  <a:pt x="5891347" y="339857"/>
                  <a:pt x="5624950" y="304800"/>
                </a:cubicBezTo>
                <a:cubicBezTo>
                  <a:pt x="5358553" y="269743"/>
                  <a:pt x="5033559" y="304452"/>
                  <a:pt x="4851852" y="304800"/>
                </a:cubicBezTo>
                <a:cubicBezTo>
                  <a:pt x="4670145" y="305148"/>
                  <a:pt x="4285336" y="272794"/>
                  <a:pt x="4078755" y="304800"/>
                </a:cubicBezTo>
                <a:cubicBezTo>
                  <a:pt x="3872174" y="336806"/>
                  <a:pt x="3890662" y="320747"/>
                  <a:pt x="3732194" y="304800"/>
                </a:cubicBezTo>
                <a:cubicBezTo>
                  <a:pt x="3573726" y="288853"/>
                  <a:pt x="3209905" y="282448"/>
                  <a:pt x="2959097" y="304800"/>
                </a:cubicBezTo>
                <a:cubicBezTo>
                  <a:pt x="2708289" y="327152"/>
                  <a:pt x="2700393" y="310437"/>
                  <a:pt x="2612536" y="304800"/>
                </a:cubicBezTo>
                <a:cubicBezTo>
                  <a:pt x="2524679" y="299163"/>
                  <a:pt x="2364290" y="286202"/>
                  <a:pt x="2159341" y="304800"/>
                </a:cubicBezTo>
                <a:cubicBezTo>
                  <a:pt x="1954393" y="323398"/>
                  <a:pt x="1916247" y="294375"/>
                  <a:pt x="1812780" y="304800"/>
                </a:cubicBezTo>
                <a:cubicBezTo>
                  <a:pt x="1709313" y="315225"/>
                  <a:pt x="1638643" y="292368"/>
                  <a:pt x="1466219" y="304800"/>
                </a:cubicBezTo>
                <a:cubicBezTo>
                  <a:pt x="1293795" y="317232"/>
                  <a:pt x="1119823" y="302131"/>
                  <a:pt x="1013024" y="304800"/>
                </a:cubicBezTo>
                <a:cubicBezTo>
                  <a:pt x="906226" y="307469"/>
                  <a:pt x="307969" y="309317"/>
                  <a:pt x="0" y="304800"/>
                </a:cubicBezTo>
                <a:cubicBezTo>
                  <a:pt x="5819" y="232564"/>
                  <a:pt x="9136" y="86169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4790304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06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84ED306-741A-40D1-BD33-2CD556CF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531AEA-4C4E-4BF8-90F9-C46A385E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>
              <a:ea typeface="+mn-lt"/>
              <a:cs typeface="+mn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F83C819-94E4-4369-BEE3-E65A85F5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612" y="55759"/>
            <a:ext cx="9474200" cy="978943"/>
          </a:xfrm>
        </p:spPr>
        <p:txBody>
          <a:bodyPr/>
          <a:lstStyle/>
          <a:p>
            <a:r>
              <a:rPr lang="es-ES"/>
              <a:t>I. </a:t>
            </a:r>
            <a:r>
              <a:rPr lang="es-ES" err="1"/>
              <a:t>Volatility</a:t>
            </a:r>
            <a:r>
              <a:rPr lang="es-ES"/>
              <a:t> – Comandos básicos (</a:t>
            </a:r>
            <a:r>
              <a:rPr lang="es-ES" err="1"/>
              <a:t>consoles</a:t>
            </a:r>
            <a:r>
              <a:rPr lang="es-ES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7C0F09-7B4B-46A5-B693-68E1074C3490}"/>
              </a:ext>
            </a:extLst>
          </p:cNvPr>
          <p:cNvSpPr txBox="1"/>
          <p:nvPr/>
        </p:nvSpPr>
        <p:spPr>
          <a:xfrm>
            <a:off x="892464" y="5308923"/>
            <a:ext cx="96342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/>
              <a:t>Con este plugin encuentra </a:t>
            </a:r>
            <a:r>
              <a:rPr lang="es-ES" sz="3600" b="1"/>
              <a:t>comandos</a:t>
            </a:r>
            <a:r>
              <a:rPr lang="es-ES" sz="3600"/>
              <a:t> que un atacante puede haber ejecutado en </a:t>
            </a:r>
            <a:r>
              <a:rPr lang="es-ES" sz="3600" b="1"/>
              <a:t>cmd.exe</a:t>
            </a:r>
            <a:endParaRPr lang="es-ES" sz="36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5C1FF2-92B4-E548-ACC4-41514269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13" y="2756741"/>
            <a:ext cx="9144000" cy="2324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7BD10E-23ED-BE4A-9F89-466E2AF91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3" t="5638" b="1"/>
          <a:stretch/>
        </p:blipFill>
        <p:spPr>
          <a:xfrm>
            <a:off x="2086648" y="2046186"/>
            <a:ext cx="800946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84ED306-741A-40D1-BD33-2CD556CF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531AEA-4C4E-4BF8-90F9-C46A385E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>
              <a:ea typeface="+mn-lt"/>
              <a:cs typeface="+mn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F83C819-94E4-4369-BEE3-E65A85F5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612" y="55759"/>
            <a:ext cx="9474200" cy="978943"/>
          </a:xfrm>
        </p:spPr>
        <p:txBody>
          <a:bodyPr/>
          <a:lstStyle/>
          <a:p>
            <a:r>
              <a:rPr lang="es-ES"/>
              <a:t>I. </a:t>
            </a:r>
            <a:r>
              <a:rPr lang="es-ES" err="1"/>
              <a:t>Volatility</a:t>
            </a:r>
            <a:r>
              <a:rPr lang="es-ES"/>
              <a:t> – Comandos básicos (</a:t>
            </a:r>
            <a:r>
              <a:rPr lang="es-ES" err="1"/>
              <a:t>connscan</a:t>
            </a:r>
            <a:r>
              <a:rPr lang="es-ES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7C0F09-7B4B-46A5-B693-68E1074C3490}"/>
              </a:ext>
            </a:extLst>
          </p:cNvPr>
          <p:cNvSpPr txBox="1"/>
          <p:nvPr/>
        </p:nvSpPr>
        <p:spPr>
          <a:xfrm>
            <a:off x="2798618" y="4960227"/>
            <a:ext cx="71407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/>
              <a:t>Listamos las </a:t>
            </a:r>
            <a:r>
              <a:rPr lang="es-ES" sz="3600" b="1"/>
              <a:t>conexiones</a:t>
            </a:r>
            <a:r>
              <a:rPr lang="es-ES" sz="3600"/>
              <a:t> que estaban en el momento de la captura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89E92F-0312-D946-8B11-9B1A48F06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7656" r="32278" b="10278"/>
          <a:stretch/>
        </p:blipFill>
        <p:spPr>
          <a:xfrm>
            <a:off x="753117" y="3301793"/>
            <a:ext cx="10685765" cy="13533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6FEF88D-2FD0-4541-886E-9364D9BB7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17" t="24108" r="6821" b="9870"/>
          <a:stretch/>
        </p:blipFill>
        <p:spPr>
          <a:xfrm>
            <a:off x="916027" y="2127830"/>
            <a:ext cx="10359944" cy="5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84ED306-741A-40D1-BD33-2CD556CF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531AEA-4C4E-4BF8-90F9-C46A385E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>
              <a:ea typeface="+mn-lt"/>
              <a:cs typeface="+mn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F83C819-94E4-4369-BEE3-E65A85F5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612" y="55759"/>
            <a:ext cx="9474200" cy="978943"/>
          </a:xfrm>
        </p:spPr>
        <p:txBody>
          <a:bodyPr/>
          <a:lstStyle/>
          <a:p>
            <a:r>
              <a:rPr lang="es-ES"/>
              <a:t>I. </a:t>
            </a:r>
            <a:r>
              <a:rPr lang="es-ES" err="1"/>
              <a:t>Volatility</a:t>
            </a:r>
            <a:r>
              <a:rPr lang="es-ES"/>
              <a:t> – Comandos básicos (</a:t>
            </a:r>
            <a:r>
              <a:rPr lang="es-ES" err="1"/>
              <a:t>filescan</a:t>
            </a:r>
            <a:r>
              <a:rPr lang="es-ES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7C0F09-7B4B-46A5-B693-68E1074C3490}"/>
              </a:ext>
            </a:extLst>
          </p:cNvPr>
          <p:cNvSpPr txBox="1"/>
          <p:nvPr/>
        </p:nvSpPr>
        <p:spPr>
          <a:xfrm>
            <a:off x="1734703" y="5170425"/>
            <a:ext cx="87225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/>
              <a:t>Con este comando podemos listar los </a:t>
            </a:r>
            <a:r>
              <a:rPr lang="es-ES" sz="3600" b="1"/>
              <a:t>archivos</a:t>
            </a:r>
            <a:r>
              <a:rPr lang="es-ES" sz="3600"/>
              <a:t> que se encontraban en la máquina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9593429-6273-7E4E-897A-0A1D29587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7" t="38629" b="-1"/>
          <a:stretch/>
        </p:blipFill>
        <p:spPr>
          <a:xfrm>
            <a:off x="926366" y="1828800"/>
            <a:ext cx="10339267" cy="413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17717B-AF2C-9941-A50C-5EE6969D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5" b="-1"/>
          <a:stretch/>
        </p:blipFill>
        <p:spPr>
          <a:xfrm>
            <a:off x="901700" y="2937415"/>
            <a:ext cx="10388600" cy="21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84ED306-741A-40D1-BD33-2CD556CF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531AEA-4C4E-4BF8-90F9-C46A385E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>
              <a:ea typeface="+mn-lt"/>
              <a:cs typeface="+mn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F83C819-94E4-4369-BEE3-E65A85F5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612" y="55759"/>
            <a:ext cx="9474200" cy="978943"/>
          </a:xfrm>
        </p:spPr>
        <p:txBody>
          <a:bodyPr/>
          <a:lstStyle/>
          <a:p>
            <a:r>
              <a:rPr lang="es-ES"/>
              <a:t>I. </a:t>
            </a:r>
            <a:r>
              <a:rPr lang="es-ES" err="1"/>
              <a:t>Volatility</a:t>
            </a:r>
            <a:r>
              <a:rPr lang="es-ES"/>
              <a:t> – Comandos básicos (</a:t>
            </a:r>
            <a:r>
              <a:rPr lang="es-ES" err="1"/>
              <a:t>dumpfile</a:t>
            </a:r>
            <a:r>
              <a:rPr lang="es-ES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7C0F09-7B4B-46A5-B693-68E1074C3490}"/>
              </a:ext>
            </a:extLst>
          </p:cNvPr>
          <p:cNvSpPr txBox="1"/>
          <p:nvPr/>
        </p:nvSpPr>
        <p:spPr>
          <a:xfrm>
            <a:off x="746055" y="4934077"/>
            <a:ext cx="106998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/>
              <a:t>Con este comando podemos </a:t>
            </a:r>
            <a:r>
              <a:rPr lang="es-ES" sz="3600" b="1" err="1"/>
              <a:t>dumpear</a:t>
            </a:r>
            <a:r>
              <a:rPr lang="es-ES" sz="3600" b="1"/>
              <a:t>/extraer archivos concretos</a:t>
            </a:r>
            <a:r>
              <a:rPr lang="es-ES" sz="3600"/>
              <a:t> que se encontraban en la máquina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FCCB38-E769-1645-AE3A-8FAC0700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2044503"/>
            <a:ext cx="10883900" cy="1041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8B91B1-BD23-3A4A-A79B-596738BB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11" y="3707496"/>
            <a:ext cx="11289941" cy="8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84ED306-741A-40D1-BD33-2CD556CF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531AEA-4C4E-4BF8-90F9-C46A385E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 b="0">
              <a:ea typeface="+mn-lt"/>
              <a:cs typeface="+mn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F83C819-94E4-4369-BEE3-E65A85F5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612" y="55759"/>
            <a:ext cx="9474200" cy="978943"/>
          </a:xfrm>
        </p:spPr>
        <p:txBody>
          <a:bodyPr/>
          <a:lstStyle/>
          <a:p>
            <a:r>
              <a:rPr lang="es-ES"/>
              <a:t>I. </a:t>
            </a:r>
            <a:r>
              <a:rPr lang="es-ES" err="1"/>
              <a:t>Volatility</a:t>
            </a:r>
            <a:r>
              <a:rPr lang="es-ES"/>
              <a:t> – Comandos básicos (</a:t>
            </a:r>
            <a:r>
              <a:rPr lang="es-ES" err="1"/>
              <a:t>hashdump</a:t>
            </a:r>
            <a:r>
              <a:rPr lang="es-ES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7C0F09-7B4B-46A5-B693-68E1074C3490}"/>
              </a:ext>
            </a:extLst>
          </p:cNvPr>
          <p:cNvSpPr txBox="1"/>
          <p:nvPr/>
        </p:nvSpPr>
        <p:spPr>
          <a:xfrm>
            <a:off x="538237" y="4897131"/>
            <a:ext cx="106998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/>
              <a:t>Con este comando podemos </a:t>
            </a:r>
            <a:r>
              <a:rPr lang="es-ES" sz="3600" b="1" err="1"/>
              <a:t>dumpear</a:t>
            </a:r>
            <a:r>
              <a:rPr lang="es-ES" sz="3600" b="1"/>
              <a:t>/extraer los hashes </a:t>
            </a:r>
            <a:r>
              <a:rPr lang="es-ES" sz="3600"/>
              <a:t>de los usuarios de la máquina</a:t>
            </a:r>
          </a:p>
        </p:txBody>
      </p:sp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47C22AD8-6E9E-4F50-A82E-EF9D88CD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0" y="2394927"/>
            <a:ext cx="11111345" cy="186032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0B1BA90-A3A5-4646-AADF-A32BCDEAA0B4}"/>
              </a:ext>
            </a:extLst>
          </p:cNvPr>
          <p:cNvSpPr/>
          <p:nvPr/>
        </p:nvSpPr>
        <p:spPr>
          <a:xfrm>
            <a:off x="332510" y="3241964"/>
            <a:ext cx="1819563" cy="831272"/>
          </a:xfrm>
          <a:custGeom>
            <a:avLst/>
            <a:gdLst>
              <a:gd name="connsiteX0" fmla="*/ 0 w 1819563"/>
              <a:gd name="connsiteY0" fmla="*/ 0 h 831272"/>
              <a:gd name="connsiteX1" fmla="*/ 491282 w 1819563"/>
              <a:gd name="connsiteY1" fmla="*/ 0 h 831272"/>
              <a:gd name="connsiteX2" fmla="*/ 891586 w 1819563"/>
              <a:gd name="connsiteY2" fmla="*/ 0 h 831272"/>
              <a:gd name="connsiteX3" fmla="*/ 1346477 w 1819563"/>
              <a:gd name="connsiteY3" fmla="*/ 0 h 831272"/>
              <a:gd name="connsiteX4" fmla="*/ 1819563 w 1819563"/>
              <a:gd name="connsiteY4" fmla="*/ 0 h 831272"/>
              <a:gd name="connsiteX5" fmla="*/ 1819563 w 1819563"/>
              <a:gd name="connsiteY5" fmla="*/ 390698 h 831272"/>
              <a:gd name="connsiteX6" fmla="*/ 1819563 w 1819563"/>
              <a:gd name="connsiteY6" fmla="*/ 831272 h 831272"/>
              <a:gd name="connsiteX7" fmla="*/ 1382868 w 1819563"/>
              <a:gd name="connsiteY7" fmla="*/ 831272 h 831272"/>
              <a:gd name="connsiteX8" fmla="*/ 909782 w 1819563"/>
              <a:gd name="connsiteY8" fmla="*/ 831272 h 831272"/>
              <a:gd name="connsiteX9" fmla="*/ 509478 w 1819563"/>
              <a:gd name="connsiteY9" fmla="*/ 831272 h 831272"/>
              <a:gd name="connsiteX10" fmla="*/ 0 w 1819563"/>
              <a:gd name="connsiteY10" fmla="*/ 831272 h 831272"/>
              <a:gd name="connsiteX11" fmla="*/ 0 w 1819563"/>
              <a:gd name="connsiteY11" fmla="*/ 399011 h 831272"/>
              <a:gd name="connsiteX12" fmla="*/ 0 w 1819563"/>
              <a:gd name="connsiteY12" fmla="*/ 0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9563" h="831272" extrusionOk="0">
                <a:moveTo>
                  <a:pt x="0" y="0"/>
                </a:moveTo>
                <a:cubicBezTo>
                  <a:pt x="161325" y="-27990"/>
                  <a:pt x="281946" y="23306"/>
                  <a:pt x="491282" y="0"/>
                </a:cubicBezTo>
                <a:cubicBezTo>
                  <a:pt x="700618" y="-23306"/>
                  <a:pt x="763731" y="46980"/>
                  <a:pt x="891586" y="0"/>
                </a:cubicBezTo>
                <a:cubicBezTo>
                  <a:pt x="1019441" y="-46980"/>
                  <a:pt x="1214855" y="48380"/>
                  <a:pt x="1346477" y="0"/>
                </a:cubicBezTo>
                <a:cubicBezTo>
                  <a:pt x="1478099" y="-48380"/>
                  <a:pt x="1625094" y="18175"/>
                  <a:pt x="1819563" y="0"/>
                </a:cubicBezTo>
                <a:cubicBezTo>
                  <a:pt x="1853753" y="111698"/>
                  <a:pt x="1778672" y="239906"/>
                  <a:pt x="1819563" y="390698"/>
                </a:cubicBezTo>
                <a:cubicBezTo>
                  <a:pt x="1860454" y="541490"/>
                  <a:pt x="1794425" y="653344"/>
                  <a:pt x="1819563" y="831272"/>
                </a:cubicBezTo>
                <a:cubicBezTo>
                  <a:pt x="1611648" y="854999"/>
                  <a:pt x="1592921" y="810236"/>
                  <a:pt x="1382868" y="831272"/>
                </a:cubicBezTo>
                <a:cubicBezTo>
                  <a:pt x="1172816" y="852308"/>
                  <a:pt x="1103885" y="791977"/>
                  <a:pt x="909782" y="831272"/>
                </a:cubicBezTo>
                <a:cubicBezTo>
                  <a:pt x="715679" y="870567"/>
                  <a:pt x="666345" y="798116"/>
                  <a:pt x="509478" y="831272"/>
                </a:cubicBezTo>
                <a:cubicBezTo>
                  <a:pt x="352611" y="864428"/>
                  <a:pt x="192077" y="829881"/>
                  <a:pt x="0" y="831272"/>
                </a:cubicBezTo>
                <a:cubicBezTo>
                  <a:pt x="-33972" y="690462"/>
                  <a:pt x="16111" y="561853"/>
                  <a:pt x="0" y="399011"/>
                </a:cubicBezTo>
                <a:cubicBezTo>
                  <a:pt x="-16111" y="236169"/>
                  <a:pt x="518" y="8969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012711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94149" y="1867132"/>
            <a:ext cx="4572964" cy="790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/>
              <a:t>¿Qué es un hash?</a:t>
            </a:r>
            <a:endParaRPr lang="es-ES" sz="240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- </a:t>
            </a:r>
            <a:r>
              <a:rPr lang="es-ES">
                <a:ea typeface="+mj-lt"/>
                <a:cs typeface="+mj-lt"/>
              </a:rPr>
              <a:t>Hashes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6882D51-164C-565F-992B-6A72A8A641FF}"/>
              </a:ext>
            </a:extLst>
          </p:cNvPr>
          <p:cNvSpPr/>
          <p:nvPr/>
        </p:nvSpPr>
        <p:spPr>
          <a:xfrm>
            <a:off x="990008" y="3704265"/>
            <a:ext cx="2101702" cy="15759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/>
              <a:t>password123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E2A085C-66C1-4F1F-152A-D841B5934295}"/>
              </a:ext>
            </a:extLst>
          </p:cNvPr>
          <p:cNvCxnSpPr/>
          <p:nvPr/>
        </p:nvCxnSpPr>
        <p:spPr>
          <a:xfrm flipV="1">
            <a:off x="3371629" y="4720190"/>
            <a:ext cx="1079795" cy="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E383E4E1-640C-51B9-3E22-E5F1939F9EE6}"/>
              </a:ext>
            </a:extLst>
          </p:cNvPr>
          <p:cNvSpPr/>
          <p:nvPr/>
        </p:nvSpPr>
        <p:spPr>
          <a:xfrm>
            <a:off x="4735031" y="3704265"/>
            <a:ext cx="2101702" cy="15759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FF0000"/>
                </a:solidFill>
              </a:rPr>
              <a:t>Función hash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F44C79E-A977-B1B4-7F68-9B85738399E0}"/>
              </a:ext>
            </a:extLst>
          </p:cNvPr>
          <p:cNvCxnSpPr>
            <a:cxnSpLocks/>
          </p:cNvCxnSpPr>
          <p:nvPr/>
        </p:nvCxnSpPr>
        <p:spPr>
          <a:xfrm flipV="1">
            <a:off x="7081210" y="4690655"/>
            <a:ext cx="1079795" cy="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8065DFA-39F7-AE4A-A664-D063401D0709}"/>
              </a:ext>
            </a:extLst>
          </p:cNvPr>
          <p:cNvSpPr/>
          <p:nvPr/>
        </p:nvSpPr>
        <p:spPr>
          <a:xfrm>
            <a:off x="8409170" y="3704265"/>
            <a:ext cx="2101702" cy="15759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/>
              <a:t>dkfmor234rmi52jt424om42mt243m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A55E98-2C48-0183-B2AE-130A2BB0BA02}"/>
              </a:ext>
            </a:extLst>
          </p:cNvPr>
          <p:cNvCxnSpPr>
            <a:cxnSpLocks/>
          </p:cNvCxnSpPr>
          <p:nvPr/>
        </p:nvCxnSpPr>
        <p:spPr>
          <a:xfrm flipH="1" flipV="1">
            <a:off x="3405889" y="4147214"/>
            <a:ext cx="1011276" cy="7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ímbolo &quot;No permitido&quot; 14">
            <a:extLst>
              <a:ext uri="{FF2B5EF4-FFF2-40B4-BE49-F238E27FC236}">
                <a16:creationId xmlns:a16="http://schemas.microsoft.com/office/drawing/2014/main" id="{4A12BC3D-1C9E-BC09-C269-AAD81DA01F91}"/>
              </a:ext>
            </a:extLst>
          </p:cNvPr>
          <p:cNvSpPr/>
          <p:nvPr/>
        </p:nvSpPr>
        <p:spPr>
          <a:xfrm>
            <a:off x="3663285" y="3908423"/>
            <a:ext cx="500912" cy="489098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7E2780F-8E5A-1F39-4858-A90D287F1C77}"/>
              </a:ext>
            </a:extLst>
          </p:cNvPr>
          <p:cNvCxnSpPr>
            <a:cxnSpLocks/>
          </p:cNvCxnSpPr>
          <p:nvPr/>
        </p:nvCxnSpPr>
        <p:spPr>
          <a:xfrm flipH="1" flipV="1">
            <a:off x="7080028" y="4159028"/>
            <a:ext cx="1011276" cy="7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Símbolo &quot;No permitido&quot; 16">
            <a:extLst>
              <a:ext uri="{FF2B5EF4-FFF2-40B4-BE49-F238E27FC236}">
                <a16:creationId xmlns:a16="http://schemas.microsoft.com/office/drawing/2014/main" id="{17F652D3-1CC5-0709-60DF-7A34C4C2C3B6}"/>
              </a:ext>
            </a:extLst>
          </p:cNvPr>
          <p:cNvSpPr/>
          <p:nvPr/>
        </p:nvSpPr>
        <p:spPr>
          <a:xfrm>
            <a:off x="7337424" y="3920237"/>
            <a:ext cx="500912" cy="489098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0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Importance of Network Traffic Analysis">
            <a:extLst>
              <a:ext uri="{FF2B5EF4-FFF2-40B4-BE49-F238E27FC236}">
                <a16:creationId xmlns:a16="http://schemas.microsoft.com/office/drawing/2014/main" id="{F7EDDCB2-E6BC-31F4-CDBC-B2C56A25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702" y="4264806"/>
            <a:ext cx="3063779" cy="175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texto vertical 1">
            <a:extLst>
              <a:ext uri="{FF2B5EF4-FFF2-40B4-BE49-F238E27FC236}">
                <a16:creationId xmlns:a16="http://schemas.microsoft.com/office/drawing/2014/main" id="{08B856E0-4D2C-48C1-B178-E8E51F8F7A0A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1558928" y="1940598"/>
            <a:ext cx="5831329" cy="2759333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r>
              <a:rPr lang="es-ES" sz="2400" b="1">
                <a:latin typeface="+mn-lt"/>
                <a:cs typeface="Helvetica"/>
              </a:rPr>
              <a:t>Análisis de tráfico</a:t>
            </a:r>
          </a:p>
          <a:p>
            <a:r>
              <a:rPr lang="es-ES">
                <a:latin typeface="+mn-lt"/>
                <a:cs typeface="Helvetica"/>
              </a:rPr>
              <a:t>Análisis de las actividades de la red para descubrir el origen de ataques, virus, intrusiones o infracciones de seguridad que se producen en una red. </a:t>
            </a:r>
          </a:p>
          <a:p>
            <a:r>
              <a:rPr lang="es-ES">
                <a:latin typeface="+mn-lt"/>
                <a:cs typeface="Helvetica"/>
              </a:rPr>
              <a:t>Involucra las redes informáticas y los protocolos de red.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A1A7B4F-C47A-4D29-B6E5-F0D42A0C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A62852-603C-4638-B749-AE470DF2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40CE45C-E151-487F-9F4F-AEBB7D62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 – Análisis de tráfico</a:t>
            </a:r>
          </a:p>
        </p:txBody>
      </p:sp>
      <p:sp>
        <p:nvSpPr>
          <p:cNvPr id="7" name="Marcador de texto vertical 1">
            <a:extLst>
              <a:ext uri="{FF2B5EF4-FFF2-40B4-BE49-F238E27FC236}">
                <a16:creationId xmlns:a16="http://schemas.microsoft.com/office/drawing/2014/main" id="{CA250F07-A7BD-FA7D-C354-0E667A0A13CF}"/>
              </a:ext>
            </a:extLst>
          </p:cNvPr>
          <p:cNvSpPr txBox="1">
            <a:spLocks/>
          </p:cNvSpPr>
          <p:nvPr/>
        </p:nvSpPr>
        <p:spPr>
          <a:xfrm>
            <a:off x="7116444" y="3355049"/>
            <a:ext cx="4031368" cy="288805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u="sng">
                <a:latin typeface="+mn-lt"/>
                <a:cs typeface="Helvetica"/>
              </a:rPr>
              <a:t>Permitirá descubrir:</a:t>
            </a:r>
            <a:endParaRPr lang="es-ES" sz="1400" u="sng">
              <a:latin typeface="+mn-lt"/>
              <a:cs typeface="Helvetica"/>
            </a:endParaRPr>
          </a:p>
          <a:p>
            <a:pPr marL="285750" indent="-285750">
              <a:buFontTx/>
              <a:buChar char="-"/>
            </a:pPr>
            <a:r>
              <a:rPr lang="es-ES" sz="1600">
                <a:latin typeface="+mn-lt"/>
                <a:cs typeface="Helvetica"/>
              </a:rPr>
              <a:t>Navegación en páginas web</a:t>
            </a:r>
          </a:p>
          <a:p>
            <a:pPr marL="285750" indent="-285750">
              <a:lnSpc>
                <a:spcPts val="1020"/>
              </a:lnSpc>
              <a:buFontTx/>
              <a:buChar char="-"/>
            </a:pPr>
            <a:r>
              <a:rPr lang="es-ES" sz="1600">
                <a:latin typeface="+mn-lt"/>
                <a:cs typeface="Helvetica"/>
              </a:rPr>
              <a:t> Exfiltraciones de datos</a:t>
            </a:r>
          </a:p>
          <a:p>
            <a:pPr marL="285750" indent="-285750">
              <a:lnSpc>
                <a:spcPts val="1020"/>
              </a:lnSpc>
              <a:buFontTx/>
              <a:buChar char="-"/>
            </a:pPr>
            <a:r>
              <a:rPr lang="es-ES" sz="1600">
                <a:latin typeface="+mn-lt"/>
                <a:cs typeface="Helvetica"/>
              </a:rPr>
              <a:t>Conexiones maliciosas</a:t>
            </a:r>
          </a:p>
          <a:p>
            <a:pPr marL="285750" indent="-285750">
              <a:lnSpc>
                <a:spcPts val="1020"/>
              </a:lnSpc>
              <a:buFontTx/>
              <a:buChar char="-"/>
            </a:pPr>
            <a:r>
              <a:rPr lang="es-ES" sz="1600">
                <a:latin typeface="+mn-lt"/>
                <a:cs typeface="Helvetica"/>
              </a:rPr>
              <a:t>Credenciales en texto plano</a:t>
            </a:r>
          </a:p>
          <a:p>
            <a:pPr marL="285750" indent="-285750">
              <a:lnSpc>
                <a:spcPts val="1020"/>
              </a:lnSpc>
              <a:buFontTx/>
              <a:buChar char="-"/>
            </a:pPr>
            <a:r>
              <a:rPr lang="es-ES" sz="1600">
                <a:latin typeface="+mn-lt"/>
                <a:cs typeface="Helvetic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7123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vertical 1">
            <a:extLst>
              <a:ext uri="{FF2B5EF4-FFF2-40B4-BE49-F238E27FC236}">
                <a16:creationId xmlns:a16="http://schemas.microsoft.com/office/drawing/2014/main" id="{08B856E0-4D2C-48C1-B178-E8E51F8F7A0A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547933" y="2218743"/>
            <a:ext cx="5548066" cy="4034828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r>
              <a:rPr lang="es-ES" sz="2400" b="1">
                <a:latin typeface="+mn-lt"/>
                <a:cs typeface="Helvetica"/>
              </a:rPr>
              <a:t>¿Qué es Wireshark?</a:t>
            </a:r>
          </a:p>
          <a:p>
            <a:r>
              <a:rPr lang="es-ES">
                <a:latin typeface="+mn-lt"/>
                <a:cs typeface="Helvetica"/>
              </a:rPr>
              <a:t>Es un “</a:t>
            </a:r>
            <a:r>
              <a:rPr lang="es-ES" err="1">
                <a:latin typeface="+mn-lt"/>
                <a:cs typeface="Helvetica"/>
              </a:rPr>
              <a:t>sniffer</a:t>
            </a:r>
            <a:r>
              <a:rPr lang="es-ES">
                <a:latin typeface="+mn-lt"/>
                <a:cs typeface="Helvetica"/>
              </a:rPr>
              <a:t>” o herramienta que intercepta tráfico. Muestra en una interfaz sencilla paquete a paquete y todos los datos que contienen.  Admite más de 2000 protocolos de red.</a:t>
            </a:r>
            <a:endParaRPr lang="es-ES">
              <a:latin typeface="+mn-lt"/>
            </a:endParaRPr>
          </a:p>
          <a:p>
            <a:r>
              <a:rPr lang="es-ES">
                <a:latin typeface="+mn-lt"/>
                <a:cs typeface="Helvetica"/>
              </a:rPr>
              <a:t>Las capturas de tráfico se guardan en ficheros .</a:t>
            </a:r>
            <a:r>
              <a:rPr lang="es-ES" err="1">
                <a:latin typeface="+mn-lt"/>
                <a:cs typeface="Helvetica"/>
              </a:rPr>
              <a:t>pcap</a:t>
            </a:r>
            <a:r>
              <a:rPr lang="es-ES">
                <a:latin typeface="+mn-lt"/>
                <a:cs typeface="Helvetica"/>
              </a:rPr>
              <a:t>, que es con lo que vamos a trabajar mayoritariamente en </a:t>
            </a:r>
            <a:r>
              <a:rPr lang="es-ES" err="1">
                <a:latin typeface="+mn-lt"/>
                <a:cs typeface="Helvetica"/>
              </a:rPr>
              <a:t>CTFs</a:t>
            </a:r>
            <a:r>
              <a:rPr lang="es-ES">
                <a:latin typeface="+mn-lt"/>
                <a:cs typeface="Helvetica"/>
              </a:rPr>
              <a:t> </a:t>
            </a:r>
            <a:endParaRPr lang="es-ES">
              <a:latin typeface="+mn-lt"/>
            </a:endParaRPr>
          </a:p>
          <a:p>
            <a:r>
              <a:rPr lang="es-ES">
                <a:latin typeface="+mn-lt"/>
                <a:cs typeface="Helvetica"/>
              </a:rPr>
              <a:t>(la captura nos la dan)</a:t>
            </a:r>
            <a:endParaRPr lang="es-ES">
              <a:latin typeface="+mn-lt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A1A7B4F-C47A-4D29-B6E5-F0D42A0C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A62852-603C-4638-B749-AE470DF2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40CE45C-E151-487F-9F4F-AEBB7D62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 – Wireshark</a:t>
            </a:r>
          </a:p>
        </p:txBody>
      </p:sp>
      <p:pic>
        <p:nvPicPr>
          <p:cNvPr id="6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A54FB24-C0F7-4F10-96AA-2CE550078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1" r="15617"/>
          <a:stretch/>
        </p:blipFill>
        <p:spPr>
          <a:xfrm>
            <a:off x="6611703" y="2218743"/>
            <a:ext cx="4421790" cy="30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8472F55-9045-47E1-BF39-3A1B3163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EDCA75-8E45-4644-A4CE-C01DBEC3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BDE5D40-BA36-46A3-9C92-188AB096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 – Wireshark </a:t>
            </a:r>
          </a:p>
        </p:txBody>
      </p:sp>
      <p:pic>
        <p:nvPicPr>
          <p:cNvPr id="6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7CC10EB-5EB0-4096-B67D-2FFAE20B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97" y="1276274"/>
            <a:ext cx="9176585" cy="5189381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EA1B93A-5792-4D26-99CD-A26DB784C779}"/>
              </a:ext>
            </a:extLst>
          </p:cNvPr>
          <p:cNvSpPr/>
          <p:nvPr/>
        </p:nvSpPr>
        <p:spPr>
          <a:xfrm>
            <a:off x="409798" y="2320378"/>
            <a:ext cx="949772" cy="3198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F4CDD17-D91A-431F-B441-569A61E3FDAB}"/>
              </a:ext>
            </a:extLst>
          </p:cNvPr>
          <p:cNvSpPr/>
          <p:nvPr/>
        </p:nvSpPr>
        <p:spPr>
          <a:xfrm>
            <a:off x="381428" y="4745796"/>
            <a:ext cx="1006511" cy="3291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5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0AA8821-BA7C-441A-A945-E6183FD2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88EF2F-36C4-466F-8C08-9A459380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3EF7182-7E35-41BD-AAD6-89DDEC96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 – Wireshark </a:t>
            </a:r>
            <a:r>
              <a:rPr lang="es-ES" i="1"/>
              <a:t>(</a:t>
            </a:r>
            <a:r>
              <a:rPr lang="es-ES" i="1" err="1"/>
              <a:t>follow</a:t>
            </a:r>
            <a:r>
              <a:rPr lang="es-ES" i="1"/>
              <a:t> </a:t>
            </a:r>
            <a:r>
              <a:rPr lang="es-ES" i="1" err="1"/>
              <a:t>stream</a:t>
            </a:r>
            <a:r>
              <a:rPr lang="es-ES" i="1"/>
              <a:t>)</a:t>
            </a:r>
            <a:endParaRPr lang="es-ES"/>
          </a:p>
        </p:txBody>
      </p:sp>
      <p:pic>
        <p:nvPicPr>
          <p:cNvPr id="6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F6195DA-8716-41FF-BD87-5C0C2EAB2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3" r="458"/>
          <a:stretch/>
        </p:blipFill>
        <p:spPr>
          <a:xfrm>
            <a:off x="1832020" y="1937442"/>
            <a:ext cx="8488930" cy="446391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7365D42-15D6-3ACF-242A-E1CF2E4E61E6}"/>
              </a:ext>
            </a:extLst>
          </p:cNvPr>
          <p:cNvSpPr txBox="1"/>
          <p:nvPr/>
        </p:nvSpPr>
        <p:spPr>
          <a:xfrm>
            <a:off x="4643657" y="1375269"/>
            <a:ext cx="28656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/>
              <a:t>Seguir flujo HTTP</a:t>
            </a:r>
          </a:p>
        </p:txBody>
      </p:sp>
    </p:spTree>
    <p:extLst>
      <p:ext uri="{BB962C8B-B14F-4D97-AF65-F5344CB8AC3E}">
        <p14:creationId xmlns:p14="http://schemas.microsoft.com/office/powerpoint/2010/main" val="314123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D7DE3B7-854D-45AC-94DA-CD637571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6D2F15-EF40-4FE9-82FA-1E2CFB82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D9CD836-19D5-488C-8B52-6909D1A5D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 – Wireshark </a:t>
            </a:r>
            <a:r>
              <a:rPr lang="es-ES" i="1"/>
              <a:t>(</a:t>
            </a:r>
            <a:r>
              <a:rPr lang="es-ES" i="1" err="1"/>
              <a:t>follow</a:t>
            </a:r>
            <a:r>
              <a:rPr lang="es-ES" i="1"/>
              <a:t> </a:t>
            </a:r>
            <a:r>
              <a:rPr lang="es-ES" i="1" err="1"/>
              <a:t>stream</a:t>
            </a:r>
            <a:r>
              <a:rPr lang="es-ES" i="1"/>
              <a:t>)</a:t>
            </a:r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0895E67-F879-BDE2-B331-493C535118F1}"/>
              </a:ext>
            </a:extLst>
          </p:cNvPr>
          <p:cNvGrpSpPr/>
          <p:nvPr/>
        </p:nvGrpSpPr>
        <p:grpSpPr>
          <a:xfrm>
            <a:off x="1224622" y="1428396"/>
            <a:ext cx="8644995" cy="4911686"/>
            <a:chOff x="1097873" y="1112678"/>
            <a:chExt cx="8644995" cy="4911686"/>
          </a:xfrm>
        </p:grpSpPr>
        <p:pic>
          <p:nvPicPr>
            <p:cNvPr id="7" name="Imagen 7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0F3DD524-50FF-40E4-87BD-0B5FFBAD6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9132" y="1112678"/>
              <a:ext cx="7293736" cy="4911686"/>
            </a:xfrm>
            <a:prstGeom prst="rect">
              <a:avLst/>
            </a:prstGeom>
          </p:spPr>
        </p:pic>
        <p:sp>
          <p:nvSpPr>
            <p:cNvPr id="9" name="Flecha: a la derecha 8">
              <a:extLst>
                <a:ext uri="{FF2B5EF4-FFF2-40B4-BE49-F238E27FC236}">
                  <a16:creationId xmlns:a16="http://schemas.microsoft.com/office/drawing/2014/main" id="{CBA93C94-EEE9-48D8-80F0-D21B03093925}"/>
                </a:ext>
              </a:extLst>
            </p:cNvPr>
            <p:cNvSpPr/>
            <p:nvPr/>
          </p:nvSpPr>
          <p:spPr>
            <a:xfrm>
              <a:off x="1188403" y="1676770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: hacia la izquierda 9">
              <a:extLst>
                <a:ext uri="{FF2B5EF4-FFF2-40B4-BE49-F238E27FC236}">
                  <a16:creationId xmlns:a16="http://schemas.microsoft.com/office/drawing/2014/main" id="{561691BD-837F-4854-9601-252958DD2D06}"/>
                </a:ext>
              </a:extLst>
            </p:cNvPr>
            <p:cNvSpPr/>
            <p:nvPr/>
          </p:nvSpPr>
          <p:spPr>
            <a:xfrm>
              <a:off x="5794759" y="3083889"/>
              <a:ext cx="978408" cy="484632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61DD665-08DC-4C06-B4AD-C0A83E387284}"/>
                </a:ext>
              </a:extLst>
            </p:cNvPr>
            <p:cNvSpPr txBox="1"/>
            <p:nvPr/>
          </p:nvSpPr>
          <p:spPr>
            <a:xfrm>
              <a:off x="1097873" y="2255278"/>
              <a:ext cx="122993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s-ES"/>
                <a:t>Petición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D6424DDA-5AC5-475A-B7BC-A98679AB2BD1}"/>
                </a:ext>
              </a:extLst>
            </p:cNvPr>
            <p:cNvSpPr txBox="1"/>
            <p:nvPr/>
          </p:nvSpPr>
          <p:spPr>
            <a:xfrm>
              <a:off x="6023571" y="3568521"/>
              <a:ext cx="1262130" cy="3800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s-ES"/>
                <a:t>Respuesta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3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E264AEC-70BB-4A0D-BEE9-95BE55E4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30BE11-A6CB-4C05-B8EE-CEFD5323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0864A92-3DFB-4DDA-9645-AFBC5DBE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 – Wireshark </a:t>
            </a:r>
            <a:r>
              <a:rPr lang="es-ES" i="1"/>
              <a:t>(</a:t>
            </a:r>
            <a:r>
              <a:rPr lang="es-ES" i="1" err="1"/>
              <a:t>export</a:t>
            </a:r>
            <a:r>
              <a:rPr lang="es-ES" i="1"/>
              <a:t> </a:t>
            </a:r>
            <a:r>
              <a:rPr lang="es-ES" i="1" err="1"/>
              <a:t>objects</a:t>
            </a:r>
            <a:r>
              <a:rPr lang="es-ES" i="1"/>
              <a:t>)</a:t>
            </a:r>
            <a:endParaRPr lang="es-ES"/>
          </a:p>
        </p:txBody>
      </p:sp>
      <p:pic>
        <p:nvPicPr>
          <p:cNvPr id="6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ECA4FB9-EAB0-4389-B520-D769E2490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7"/>
          <a:stretch/>
        </p:blipFill>
        <p:spPr>
          <a:xfrm>
            <a:off x="2644653" y="2023961"/>
            <a:ext cx="6263957" cy="420944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9FFE4CB-E434-9A06-AAA9-C9DA03E431C5}"/>
              </a:ext>
            </a:extLst>
          </p:cNvPr>
          <p:cNvSpPr txBox="1"/>
          <p:nvPr/>
        </p:nvSpPr>
        <p:spPr>
          <a:xfrm>
            <a:off x="2805904" y="1473328"/>
            <a:ext cx="59414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b="1"/>
              <a:t>Exportar objetos</a:t>
            </a:r>
          </a:p>
        </p:txBody>
      </p:sp>
    </p:spTree>
    <p:extLst>
      <p:ext uri="{BB962C8B-B14F-4D97-AF65-F5344CB8AC3E}">
        <p14:creationId xmlns:p14="http://schemas.microsoft.com/office/powerpoint/2010/main" val="2192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111B73C-6BC3-4F13-992E-18833651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33F1E4-5B70-4836-9AFF-CDC20146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E10F488-1042-4942-B21C-01655737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 – Wireshark </a:t>
            </a:r>
            <a:r>
              <a:rPr lang="es-ES" i="1"/>
              <a:t>(</a:t>
            </a:r>
            <a:r>
              <a:rPr lang="es-ES" i="1" err="1"/>
              <a:t>export</a:t>
            </a:r>
            <a:r>
              <a:rPr lang="es-ES" i="1"/>
              <a:t> </a:t>
            </a:r>
            <a:r>
              <a:rPr lang="es-ES" i="1" err="1"/>
              <a:t>objects</a:t>
            </a:r>
            <a:r>
              <a:rPr lang="es-ES" i="1"/>
              <a:t>)</a:t>
            </a:r>
            <a:endParaRPr lang="es-E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62665626-0E28-4496-9691-F806BAA9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55" y="1389955"/>
            <a:ext cx="6815356" cy="498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794FF2-4BF0-4F63-8631-9F943C96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80B684-C82D-4D32-B48A-45C080AC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5859" y="6437116"/>
            <a:ext cx="8009467" cy="365125"/>
          </a:xfrm>
        </p:spPr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8002C6B-18EA-4ACD-ADC9-5C3499F4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 – Wireshark </a:t>
            </a:r>
            <a:r>
              <a:rPr lang="es-ES" i="1"/>
              <a:t>(</a:t>
            </a:r>
            <a:r>
              <a:rPr lang="es-ES" i="1" err="1"/>
              <a:t>filters</a:t>
            </a:r>
            <a:r>
              <a:rPr lang="es-ES" i="1"/>
              <a:t>)</a:t>
            </a:r>
            <a:endParaRPr lang="es-ES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0DA04FF-CB2D-6FDF-4135-4F1C2905FC3A}"/>
              </a:ext>
            </a:extLst>
          </p:cNvPr>
          <p:cNvGrpSpPr/>
          <p:nvPr/>
        </p:nvGrpSpPr>
        <p:grpSpPr>
          <a:xfrm>
            <a:off x="3307501" y="1872508"/>
            <a:ext cx="5576997" cy="846650"/>
            <a:chOff x="3179209" y="1431475"/>
            <a:chExt cx="5576997" cy="846650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4FD1CC8-721B-848D-6ED9-36D8B624A346}"/>
                </a:ext>
              </a:extLst>
            </p:cNvPr>
            <p:cNvSpPr txBox="1"/>
            <p:nvPr/>
          </p:nvSpPr>
          <p:spPr>
            <a:xfrm>
              <a:off x="3544334" y="1431475"/>
              <a:ext cx="484674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sz="2400" b="1"/>
                <a:t>Filtros de Wireshark</a:t>
              </a:r>
              <a:endParaRPr lang="es-ES" b="1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08E688A-459F-AB78-037C-EB713D9A3A85}"/>
                </a:ext>
              </a:extLst>
            </p:cNvPr>
            <p:cNvSpPr txBox="1"/>
            <p:nvPr/>
          </p:nvSpPr>
          <p:spPr>
            <a:xfrm>
              <a:off x="3179209" y="1908793"/>
              <a:ext cx="557699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/>
                <a:t>Podemos filtrar los paquetes en base a diferentes campos: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E517952-2784-5917-3DE7-199CFAA2283B}"/>
              </a:ext>
            </a:extLst>
          </p:cNvPr>
          <p:cNvGrpSpPr/>
          <p:nvPr/>
        </p:nvGrpSpPr>
        <p:grpSpPr>
          <a:xfrm>
            <a:off x="1274814" y="3256358"/>
            <a:ext cx="9642372" cy="2707141"/>
            <a:chOff x="1166172" y="3352219"/>
            <a:chExt cx="9642372" cy="2707141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F97D391-88ED-7CE8-FBAB-3E331C4F2189}"/>
                </a:ext>
              </a:extLst>
            </p:cNvPr>
            <p:cNvGrpSpPr/>
            <p:nvPr/>
          </p:nvGrpSpPr>
          <p:grpSpPr>
            <a:xfrm>
              <a:off x="1166172" y="3367951"/>
              <a:ext cx="3800139" cy="1609551"/>
              <a:chOff x="181661" y="2632926"/>
              <a:chExt cx="3800139" cy="1609551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EBDCFE6-400B-8D90-615D-B9222A6BC9A8}"/>
                  </a:ext>
                </a:extLst>
              </p:cNvPr>
              <p:cNvSpPr txBox="1"/>
              <p:nvPr/>
            </p:nvSpPr>
            <p:spPr>
              <a:xfrm>
                <a:off x="833715" y="2632926"/>
                <a:ext cx="283890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b="1" u="sng"/>
                  <a:t>Direcciones IP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F9F6C1A-7A33-B506-E8BC-2346F38DB6B3}"/>
                  </a:ext>
                </a:extLst>
              </p:cNvPr>
              <p:cNvSpPr txBox="1"/>
              <p:nvPr/>
            </p:nvSpPr>
            <p:spPr>
              <a:xfrm>
                <a:off x="181661" y="3042148"/>
                <a:ext cx="3800139" cy="12003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/>
                  <a:t>IP: 	   </a:t>
                </a:r>
                <a:r>
                  <a:rPr lang="es-ES" err="1"/>
                  <a:t>ip.addr</a:t>
                </a:r>
                <a:r>
                  <a:rPr lang="es-ES"/>
                  <a:t>  == 10.10.50.1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/>
                  <a:t>Origen:  </a:t>
                </a:r>
                <a:r>
                  <a:rPr lang="es-ES" err="1"/>
                  <a:t>ip.src</a:t>
                </a:r>
                <a:r>
                  <a:rPr lang="es-ES"/>
                  <a:t>    == 10.10.50.1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/>
                  <a:t>Destino: </a:t>
                </a:r>
                <a:r>
                  <a:rPr lang="es-ES" err="1"/>
                  <a:t>ip.dest</a:t>
                </a:r>
                <a:r>
                  <a:rPr lang="es-ES"/>
                  <a:t>  == 10.10.50.1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/>
                  <a:t>Subred: </a:t>
                </a:r>
                <a:r>
                  <a:rPr lang="es-ES" sz="1400"/>
                  <a:t>  </a:t>
                </a:r>
                <a:r>
                  <a:rPr lang="es-ES" err="1"/>
                  <a:t>ip.addr</a:t>
                </a:r>
                <a:r>
                  <a:rPr lang="es-ES"/>
                  <a:t>  == 10.10.50.1/24</a:t>
                </a: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C0331F4E-2521-80EE-611E-D849200F3064}"/>
                </a:ext>
              </a:extLst>
            </p:cNvPr>
            <p:cNvGrpSpPr/>
            <p:nvPr/>
          </p:nvGrpSpPr>
          <p:grpSpPr>
            <a:xfrm>
              <a:off x="5114568" y="3352219"/>
              <a:ext cx="1745577" cy="2168875"/>
              <a:chOff x="1237324" y="2668044"/>
              <a:chExt cx="1806785" cy="2168875"/>
            </a:xfrm>
          </p:grpSpPr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7ED5F0B-7F76-8ACB-85FD-BFFC51CBAC43}"/>
                  </a:ext>
                </a:extLst>
              </p:cNvPr>
              <p:cNvSpPr txBox="1"/>
              <p:nvPr/>
            </p:nvSpPr>
            <p:spPr>
              <a:xfrm>
                <a:off x="1237324" y="2668044"/>
                <a:ext cx="1806785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b="1" u="sng"/>
                  <a:t>Protocolos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93AAC0A-227C-95C7-4AF8-07910ED295E5}"/>
                  </a:ext>
                </a:extLst>
              </p:cNvPr>
              <p:cNvSpPr txBox="1"/>
              <p:nvPr/>
            </p:nvSpPr>
            <p:spPr>
              <a:xfrm>
                <a:off x="1615614" y="3082593"/>
                <a:ext cx="1050202" cy="175432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 err="1"/>
                  <a:t>tcp</a:t>
                </a:r>
                <a:endParaRPr lang="es-ES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 err="1"/>
                  <a:t>udp</a:t>
                </a:r>
                <a:endParaRPr lang="es-ES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 err="1"/>
                  <a:t>dns</a:t>
                </a:r>
                <a:endParaRPr lang="es-ES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/>
                  <a:t>http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/>
                  <a:t>ftp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/>
                  <a:t>…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B81327A4-77B6-8B07-EDD8-5C690C34D76F}"/>
                </a:ext>
              </a:extLst>
            </p:cNvPr>
            <p:cNvGrpSpPr/>
            <p:nvPr/>
          </p:nvGrpSpPr>
          <p:grpSpPr>
            <a:xfrm>
              <a:off x="7613014" y="3352219"/>
              <a:ext cx="3195530" cy="2707141"/>
              <a:chOff x="530472" y="2617194"/>
              <a:chExt cx="3387025" cy="2707141"/>
            </a:xfrm>
          </p:grpSpPr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F64A21A-1B19-9119-4389-A38043204102}"/>
                  </a:ext>
                </a:extLst>
              </p:cNvPr>
              <p:cNvSpPr txBox="1"/>
              <p:nvPr/>
            </p:nvSpPr>
            <p:spPr>
              <a:xfrm>
                <a:off x="530472" y="2617194"/>
                <a:ext cx="174557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b="1" u="sng"/>
                  <a:t>Operadores</a:t>
                </a: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065A1883-5D44-ED95-C13B-80750ADA1849}"/>
                  </a:ext>
                </a:extLst>
              </p:cNvPr>
              <p:cNvSpPr txBox="1"/>
              <p:nvPr/>
            </p:nvSpPr>
            <p:spPr>
              <a:xfrm>
                <a:off x="530473" y="3016011"/>
                <a:ext cx="3387024" cy="230832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/>
                  <a:t>and o &amp;&amp;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 err="1"/>
                  <a:t>or</a:t>
                </a:r>
                <a:r>
                  <a:rPr lang="es-ES"/>
                  <a:t> o ||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 err="1"/>
                  <a:t>xor</a:t>
                </a:r>
                <a:r>
                  <a:rPr lang="es-ES"/>
                  <a:t> o ^^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 err="1"/>
                  <a:t>not</a:t>
                </a:r>
                <a:r>
                  <a:rPr lang="es-ES"/>
                  <a:t> o !</a:t>
                </a:r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endParaRPr lang="es-ES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endParaRPr lang="es-ES"/>
              </a:p>
              <a:p>
                <a:pPr>
                  <a:buClr>
                    <a:srgbClr val="C00000"/>
                  </a:buClr>
                </a:pPr>
                <a:r>
                  <a:rPr lang="es-ES" b="1"/>
                  <a:t>   </a:t>
                </a:r>
                <a:r>
                  <a:rPr lang="es-ES" b="1" u="sng"/>
                  <a:t>Texto</a:t>
                </a:r>
                <a:r>
                  <a:rPr lang="es-ES" b="1"/>
                  <a:t> </a:t>
                </a:r>
                <a:endParaRPr lang="es-ES" b="1" u="sng"/>
              </a:p>
              <a:p>
                <a:pPr marL="285750" indent="-285750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s-ES" err="1"/>
                  <a:t>Edit</a:t>
                </a:r>
                <a:r>
                  <a:rPr lang="es-ES"/>
                  <a:t> → </a:t>
                </a:r>
                <a:r>
                  <a:rPr lang="es-ES" err="1"/>
                  <a:t>Find</a:t>
                </a:r>
                <a:r>
                  <a:rPr lang="es-ES"/>
                  <a:t> </a:t>
                </a:r>
                <a:r>
                  <a:rPr lang="es-ES" err="1"/>
                  <a:t>packet</a:t>
                </a:r>
                <a:r>
                  <a:rPr lang="es-ES"/>
                  <a:t> → </a:t>
                </a:r>
                <a:r>
                  <a:rPr lang="es-ES" err="1"/>
                  <a:t>String</a:t>
                </a:r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9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794FF2-4BF0-4F63-8631-9F943C96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80B684-C82D-4D32-B48A-45C080AC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8002C6B-18EA-4ACD-ADC9-5C3499F4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 – Wireshark </a:t>
            </a:r>
            <a:r>
              <a:rPr lang="es-ES" i="1"/>
              <a:t>(</a:t>
            </a:r>
            <a:r>
              <a:rPr lang="es-ES" i="1" err="1"/>
              <a:t>filters</a:t>
            </a:r>
            <a:r>
              <a:rPr lang="es-ES" i="1"/>
              <a:t>)</a:t>
            </a:r>
            <a:endParaRPr lang="es-ES"/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4F8547BB-2F83-43A4-8F73-E4F1AA69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32" y="1817724"/>
            <a:ext cx="9611931" cy="265331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2F62340-8C05-466E-B64A-8BF61068D6B6}"/>
              </a:ext>
            </a:extLst>
          </p:cNvPr>
          <p:cNvSpPr txBox="1"/>
          <p:nvPr/>
        </p:nvSpPr>
        <p:spPr>
          <a:xfrm>
            <a:off x="3672625" y="4820993"/>
            <a:ext cx="48467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Hemos usado dos filtros concatenados con (&amp;&amp;) 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E403A2-3A44-4414-9DC8-F3F34A373CC1}"/>
              </a:ext>
            </a:extLst>
          </p:cNvPr>
          <p:cNvSpPr txBox="1"/>
          <p:nvPr/>
        </p:nvSpPr>
        <p:spPr>
          <a:xfrm>
            <a:off x="1518887" y="5329788"/>
            <a:ext cx="9783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1. </a:t>
            </a:r>
            <a:r>
              <a:rPr lang="es-ES" err="1"/>
              <a:t>ftp.request</a:t>
            </a:r>
            <a:r>
              <a:rPr lang="es-ES"/>
              <a:t>  </a:t>
            </a:r>
            <a:r>
              <a:rPr lang="es-ES" b="1"/>
              <a:t>➜ </a:t>
            </a:r>
            <a:r>
              <a:rPr lang="es-ES"/>
              <a:t>Nos muestra todas las "</a:t>
            </a:r>
            <a:r>
              <a:rPr lang="es-ES" err="1"/>
              <a:t>request</a:t>
            </a:r>
            <a:r>
              <a:rPr lang="es-ES"/>
              <a:t>" del protocolo ftp</a:t>
            </a:r>
          </a:p>
          <a:p>
            <a:r>
              <a:rPr lang="es-ES"/>
              <a:t>II. </a:t>
            </a:r>
            <a:r>
              <a:rPr lang="es-ES" err="1"/>
              <a:t>Ip.src</a:t>
            </a:r>
            <a:r>
              <a:rPr lang="es-ES"/>
              <a:t> == 192.168.0.147 </a:t>
            </a:r>
            <a:r>
              <a:rPr lang="es-ES" b="1"/>
              <a:t>➜ </a:t>
            </a:r>
            <a:r>
              <a:rPr lang="es-ES"/>
              <a:t>Nos muestra todos los paquetes que vienen de la  IP "192.168.0.147"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98FC335-8024-CAD0-98CD-E12663640ADC}"/>
              </a:ext>
            </a:extLst>
          </p:cNvPr>
          <p:cNvSpPr txBox="1"/>
          <p:nvPr/>
        </p:nvSpPr>
        <p:spPr>
          <a:xfrm>
            <a:off x="3672624" y="1321438"/>
            <a:ext cx="48467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/>
              <a:t>Ejemplo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22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0F0C9C-7BF9-4725-AC0D-C67DC201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027D8-2E63-4D7F-BE51-596A5E3B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54C7F19-0256-48A8-8C68-3045490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III – Esteganografía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17053-3233-781E-4A60-5CA4EABA3B24}"/>
              </a:ext>
            </a:extLst>
          </p:cNvPr>
          <p:cNvSpPr txBox="1"/>
          <p:nvPr/>
        </p:nvSpPr>
        <p:spPr>
          <a:xfrm>
            <a:off x="1000125" y="1595436"/>
            <a:ext cx="5595936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500">
                <a:solidFill>
                  <a:srgbClr val="000000"/>
                </a:solidFill>
              </a:rPr>
              <a:t>¿Qué es la esteganografía?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D1F7AF-8EE4-1124-7177-DEFABF30B8B5}"/>
              </a:ext>
            </a:extLst>
          </p:cNvPr>
          <p:cNvSpPr txBox="1"/>
          <p:nvPr/>
        </p:nvSpPr>
        <p:spPr>
          <a:xfrm>
            <a:off x="996805" y="2942990"/>
            <a:ext cx="4952999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>
                <a:solidFill>
                  <a:srgbClr val="000000"/>
                </a:solidFill>
              </a:rPr>
              <a:t>La esteganografía es la práctica de ocultar mensajes u objetos dentro de otros, por ejemplo, ocultar un mensaje de texto dentro de una imagen</a:t>
            </a:r>
          </a:p>
        </p:txBody>
      </p:sp>
      <p:pic>
        <p:nvPicPr>
          <p:cNvPr id="8" name="Imagen 7" descr="Cibercrimen emplea la esteganografía para ocultar información robada ...">
            <a:extLst>
              <a:ext uri="{FF2B5EF4-FFF2-40B4-BE49-F238E27FC236}">
                <a16:creationId xmlns:a16="http://schemas.microsoft.com/office/drawing/2014/main" id="{9762B913-F77D-5F32-20DF-E2187215F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49" y="2353241"/>
            <a:ext cx="5016708" cy="30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9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265802" cy="48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 err="1"/>
              <a:t>Lookup</a:t>
            </a:r>
            <a:r>
              <a:rPr lang="es-ES" sz="2400" b="1"/>
              <a:t> tables</a:t>
            </a:r>
            <a:endParaRPr lang="es-ES" sz="2400" b="1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</a:t>
            </a:r>
            <a:r>
              <a:rPr lang="es-ES" err="1">
                <a:ea typeface="+mj-lt"/>
                <a:cs typeface="+mj-lt"/>
              </a:rPr>
              <a:t>Lookup</a:t>
            </a:r>
            <a:r>
              <a:rPr lang="es-ES">
                <a:ea typeface="+mj-lt"/>
                <a:cs typeface="+mj-lt"/>
              </a:rPr>
              <a:t> tables</a:t>
            </a:r>
            <a:endParaRPr lang="es-ES"/>
          </a:p>
        </p:txBody>
      </p:sp>
      <p:sp>
        <p:nvSpPr>
          <p:cNvPr id="20" name="Marcador de texto vertical 1">
            <a:extLst>
              <a:ext uri="{FF2B5EF4-FFF2-40B4-BE49-F238E27FC236}">
                <a16:creationId xmlns:a16="http://schemas.microsoft.com/office/drawing/2014/main" id="{A33D8B6D-70CD-3CE4-24A6-D156F95A7CE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07228" y="2160085"/>
            <a:ext cx="6207773" cy="1470179"/>
          </a:xfrm>
        </p:spPr>
        <p:txBody>
          <a:bodyPr vert="horz" lIns="91440" tIns="45720" rIns="91440" bIns="45720" numCol="1" rtlCol="0" anchor="t">
            <a:normAutofit fontScale="92500" lnSpcReduction="10000"/>
          </a:bodyPr>
          <a:lstStyle/>
          <a:p>
            <a:pPr marL="285750" indent="-285750" algn="l">
              <a:buChar char="•"/>
            </a:pPr>
            <a:r>
              <a:rPr lang="es-ES" sz="2400">
                <a:latin typeface="Helvetica"/>
                <a:cs typeface="Helvetica"/>
              </a:rPr>
              <a:t>Ventajas:</a:t>
            </a:r>
          </a:p>
          <a:p>
            <a:pPr lvl="1" algn="l"/>
            <a:r>
              <a:rPr lang="es-ES" sz="2400">
                <a:latin typeface="Helvetica"/>
                <a:cs typeface="Helvetica"/>
              </a:rPr>
              <a:t>Tablas de hashes crackeados</a:t>
            </a:r>
            <a:endParaRPr lang="es-ES" sz="2400">
              <a:cs typeface="Helvetica"/>
            </a:endParaRPr>
          </a:p>
          <a:p>
            <a:pPr lvl="1" algn="l">
              <a:buClr>
                <a:srgbClr val="66000B"/>
              </a:buClr>
              <a:buChar char="•"/>
            </a:pPr>
            <a:r>
              <a:rPr lang="es-ES" sz="2400">
                <a:latin typeface="Helvetica"/>
                <a:cs typeface="Helvetica"/>
              </a:rPr>
              <a:t>Permiten acceder de forma muy rápida a hashes comunes</a:t>
            </a:r>
            <a:endParaRPr lang="es-ES" sz="2400">
              <a:cs typeface="Helvetica"/>
            </a:endParaRP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4BC8BA3-7C3C-0754-7F58-AF25F76C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74" y="3819641"/>
            <a:ext cx="7242312" cy="2823313"/>
          </a:xfrm>
          <a:prstGeom prst="rect">
            <a:avLst/>
          </a:prstGeom>
        </p:spPr>
      </p:pic>
      <p:sp>
        <p:nvSpPr>
          <p:cNvPr id="9" name="Marcador de texto vertical 1">
            <a:extLst>
              <a:ext uri="{FF2B5EF4-FFF2-40B4-BE49-F238E27FC236}">
                <a16:creationId xmlns:a16="http://schemas.microsoft.com/office/drawing/2014/main" id="{1C95FA62-A162-5CB2-F4FF-2DA641D7E493}"/>
              </a:ext>
            </a:extLst>
          </p:cNvPr>
          <p:cNvSpPr txBox="1">
            <a:spLocks/>
          </p:cNvSpPr>
          <p:nvPr/>
        </p:nvSpPr>
        <p:spPr>
          <a:xfrm>
            <a:off x="6536357" y="2183713"/>
            <a:ext cx="4605545" cy="98149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s-ES" sz="2400">
                <a:latin typeface="Helvetica"/>
                <a:cs typeface="Helvetica"/>
              </a:rPr>
              <a:t>Desventajas:</a:t>
            </a:r>
            <a:endParaRPr lang="es-ES"/>
          </a:p>
          <a:p>
            <a:pPr lvl="1" algn="l"/>
            <a:r>
              <a:rPr lang="es-ES" sz="2400">
                <a:latin typeface="Helvetica"/>
                <a:cs typeface="Helvetica"/>
              </a:rPr>
              <a:t>Inservibles ante hashes con sales (Salt)</a:t>
            </a:r>
          </a:p>
        </p:txBody>
      </p:sp>
      <p:sp>
        <p:nvSpPr>
          <p:cNvPr id="11" name="Marcador de texto vertical 1">
            <a:extLst>
              <a:ext uri="{FF2B5EF4-FFF2-40B4-BE49-F238E27FC236}">
                <a16:creationId xmlns:a16="http://schemas.microsoft.com/office/drawing/2014/main" id="{6D9DA928-F6C5-6BBB-C5CF-E23DEA8BF073}"/>
              </a:ext>
            </a:extLst>
          </p:cNvPr>
          <p:cNvSpPr txBox="1">
            <a:spLocks/>
          </p:cNvSpPr>
          <p:nvPr/>
        </p:nvSpPr>
        <p:spPr>
          <a:xfrm>
            <a:off x="460237" y="6089355"/>
            <a:ext cx="2430904" cy="29073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>
                <a:latin typeface="Helvetica"/>
                <a:cs typeface="Helvetica"/>
                <a:hlinkClick r:id="rId3"/>
              </a:rPr>
              <a:t>Crackstation.net</a:t>
            </a:r>
            <a:endParaRPr lang="es-ES" sz="240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721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0F0C9C-7BF9-4725-AC0D-C67DC201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027D8-2E63-4D7F-BE51-596A5E3B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54C7F19-0256-48A8-8C68-3045490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III – Esteganografía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17053-3233-781E-4A60-5CA4EABA3B24}"/>
              </a:ext>
            </a:extLst>
          </p:cNvPr>
          <p:cNvSpPr txBox="1"/>
          <p:nvPr/>
        </p:nvSpPr>
        <p:spPr>
          <a:xfrm>
            <a:off x="1000125" y="1595436"/>
            <a:ext cx="5595936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500">
                <a:solidFill>
                  <a:srgbClr val="000000"/>
                </a:solidFill>
              </a:rPr>
              <a:t>¿Qué son los metadatos?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D1F7AF-8EE4-1124-7177-DEFABF30B8B5}"/>
              </a:ext>
            </a:extLst>
          </p:cNvPr>
          <p:cNvSpPr txBox="1"/>
          <p:nvPr/>
        </p:nvSpPr>
        <p:spPr>
          <a:xfrm>
            <a:off x="1146707" y="2893023"/>
            <a:ext cx="4952999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>
                <a:solidFill>
                  <a:srgbClr val="000000"/>
                </a:solidFill>
              </a:rPr>
              <a:t>"Datos sobre datos"</a:t>
            </a:r>
          </a:p>
          <a:p>
            <a:pPr algn="ctr"/>
            <a:r>
              <a:rPr lang="es-ES" sz="2500">
                <a:solidFill>
                  <a:srgbClr val="000000"/>
                </a:solidFill>
              </a:rPr>
              <a:t>Dan información como la calidad, el contenido o la fecha de modificación de un archivo. En ellos podemos encontrar información importante.</a:t>
            </a:r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5A1AF96E-8057-B80C-459B-DE659C38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711" y="2321436"/>
            <a:ext cx="4604477" cy="30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9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0F0C9C-7BF9-4725-AC0D-C67DC201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027D8-2E63-4D7F-BE51-596A5E3B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54C7F19-0256-48A8-8C68-3045490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III – Esteganografía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AB3DCD-D504-3464-FCF2-97D7E9DB4926}"/>
              </a:ext>
            </a:extLst>
          </p:cNvPr>
          <p:cNvSpPr txBox="1"/>
          <p:nvPr/>
        </p:nvSpPr>
        <p:spPr>
          <a:xfrm>
            <a:off x="4924112" y="954646"/>
            <a:ext cx="2248524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500" err="1"/>
              <a:t>Exiftool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594FEB-CF1C-4943-50E3-D992B410E780}"/>
              </a:ext>
            </a:extLst>
          </p:cNvPr>
          <p:cNvSpPr txBox="1"/>
          <p:nvPr/>
        </p:nvSpPr>
        <p:spPr>
          <a:xfrm>
            <a:off x="2935574" y="1395959"/>
            <a:ext cx="565878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/>
              <a:t>Podemos utilizar esta herramienta para ver los metadatos </a:t>
            </a:r>
          </a:p>
        </p:txBody>
      </p:sp>
      <p:pic>
        <p:nvPicPr>
          <p:cNvPr id="10" name="Imagen 9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66CBC52C-9ABB-3810-2630-F05B1ABA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22" y="6455920"/>
            <a:ext cx="335405" cy="329472"/>
          </a:xfrm>
          <a:prstGeom prst="rect">
            <a:avLst/>
          </a:prstGeom>
        </p:spPr>
      </p:pic>
      <p:pic>
        <p:nvPicPr>
          <p:cNvPr id="11" name="Imagen 10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7F4E1FBC-9010-3F92-0888-44C4A4E5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741" y="6455920"/>
            <a:ext cx="335405" cy="36694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33D636-5A1F-2BCD-7D05-F6D6833E29E8}"/>
              </a:ext>
            </a:extLst>
          </p:cNvPr>
          <p:cNvSpPr txBox="1"/>
          <p:nvPr/>
        </p:nvSpPr>
        <p:spPr>
          <a:xfrm>
            <a:off x="4172263" y="6408295"/>
            <a:ext cx="298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https://exiftool.org/install.html</a:t>
            </a: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F76EA3DD-D1F2-CCA8-953F-BF0408AE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744" y="1925423"/>
            <a:ext cx="6178445" cy="444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0F0C9C-7BF9-4725-AC0D-C67DC201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027D8-2E63-4D7F-BE51-596A5E3B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54C7F19-0256-48A8-8C68-3045490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III – Herramientas comunes</a:t>
            </a:r>
          </a:p>
        </p:txBody>
      </p:sp>
      <p:pic>
        <p:nvPicPr>
          <p:cNvPr id="10" name="Imagen 9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66CBC52C-9ABB-3810-2630-F05B1ABA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67" y="6444014"/>
            <a:ext cx="335405" cy="329472"/>
          </a:xfrm>
          <a:prstGeom prst="rect">
            <a:avLst/>
          </a:prstGeom>
        </p:spPr>
      </p:pic>
      <p:pic>
        <p:nvPicPr>
          <p:cNvPr id="11" name="Imagen 10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7F4E1FBC-9010-3F92-0888-44C4A4E5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554" y="6408295"/>
            <a:ext cx="335405" cy="36694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33D636-5A1F-2BCD-7D05-F6D6833E29E8}"/>
              </a:ext>
            </a:extLst>
          </p:cNvPr>
          <p:cNvSpPr txBox="1"/>
          <p:nvPr/>
        </p:nvSpPr>
        <p:spPr>
          <a:xfrm>
            <a:off x="3779357" y="6408295"/>
            <a:ext cx="4461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ea typeface="+mn-lt"/>
                <a:cs typeface="+mn-lt"/>
              </a:rPr>
              <a:t>https://github.com/ReFirmLabs/binwalk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13BE46-55F5-51AD-B109-83D5DCD79725}"/>
              </a:ext>
            </a:extLst>
          </p:cNvPr>
          <p:cNvSpPr txBox="1"/>
          <p:nvPr/>
        </p:nvSpPr>
        <p:spPr>
          <a:xfrm>
            <a:off x="4827301" y="975922"/>
            <a:ext cx="14490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err="1"/>
              <a:t>Binwalk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44F5D9-3AC7-D78B-4B83-C272ED4A2927}"/>
              </a:ext>
            </a:extLst>
          </p:cNvPr>
          <p:cNvSpPr txBox="1"/>
          <p:nvPr/>
        </p:nvSpPr>
        <p:spPr>
          <a:xfrm>
            <a:off x="3363614" y="1395958"/>
            <a:ext cx="45470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200"/>
              <a:t>Detecta y extrae archivos que se encuentran ocultos dentro de otros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7D211E7-FC6D-D5EB-2BD5-94D69AD8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2134460"/>
            <a:ext cx="8351044" cy="41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0F0C9C-7BF9-4725-AC0D-C67DC201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027D8-2E63-4D7F-BE51-596A5E3B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Iván García e Ignacio Sánchez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54C7F19-0256-48A8-8C68-3045490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III – Herramientas comunes</a:t>
            </a:r>
          </a:p>
        </p:txBody>
      </p:sp>
      <p:pic>
        <p:nvPicPr>
          <p:cNvPr id="10" name="Imagen 9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66CBC52C-9ABB-3810-2630-F05B1ABA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80" y="6479732"/>
            <a:ext cx="335405" cy="329472"/>
          </a:xfrm>
          <a:prstGeom prst="rect">
            <a:avLst/>
          </a:prstGeom>
        </p:spPr>
      </p:pic>
      <p:pic>
        <p:nvPicPr>
          <p:cNvPr id="11" name="Imagen 10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7F4E1FBC-9010-3F92-0888-44C4A4E5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11" y="6444013"/>
            <a:ext cx="335405" cy="36694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33D636-5A1F-2BCD-7D05-F6D6833E29E8}"/>
              </a:ext>
            </a:extLst>
          </p:cNvPr>
          <p:cNvSpPr txBox="1"/>
          <p:nvPr/>
        </p:nvSpPr>
        <p:spPr>
          <a:xfrm>
            <a:off x="4279420" y="6444013"/>
            <a:ext cx="3199852" cy="3812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ea typeface="+mn-lt"/>
                <a:cs typeface="+mn-lt"/>
              </a:rPr>
              <a:t>https://steghide.sourceforge.net/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13BE46-55F5-51AD-B109-83D5DCD79725}"/>
              </a:ext>
            </a:extLst>
          </p:cNvPr>
          <p:cNvSpPr txBox="1"/>
          <p:nvPr/>
        </p:nvSpPr>
        <p:spPr>
          <a:xfrm>
            <a:off x="8792082" y="2190360"/>
            <a:ext cx="14490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err="1"/>
              <a:t>Steghide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44F5D9-3AC7-D78B-4B83-C272ED4A2927}"/>
              </a:ext>
            </a:extLst>
          </p:cNvPr>
          <p:cNvSpPr txBox="1"/>
          <p:nvPr/>
        </p:nvSpPr>
        <p:spPr>
          <a:xfrm>
            <a:off x="6625926" y="3562896"/>
            <a:ext cx="5058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200"/>
              <a:t>Nos permite ocultar archivos dentro de una imagen .</a:t>
            </a:r>
            <a:r>
              <a:rPr lang="es-ES" sz="2200" err="1"/>
              <a:t>jpg</a:t>
            </a:r>
            <a:r>
              <a:rPr lang="es-ES" sz="2200"/>
              <a:t> utilizando una contraseña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4150CAB8-3E9C-D421-EE8E-6B6DF629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" y="2328376"/>
            <a:ext cx="6672262" cy="22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5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0F0C9C-7BF9-4725-AC0D-C67DC201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027D8-2E63-4D7F-BE51-596A5E3B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Iván García e Ignacio Sánchez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54C7F19-0256-48A8-8C68-3045490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III – Herramientas comunes</a:t>
            </a:r>
          </a:p>
        </p:txBody>
      </p:sp>
      <p:pic>
        <p:nvPicPr>
          <p:cNvPr id="10" name="Imagen 9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66CBC52C-9ABB-3810-2630-F05B1ABA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861" y="6467826"/>
            <a:ext cx="335405" cy="329472"/>
          </a:xfrm>
          <a:prstGeom prst="rect">
            <a:avLst/>
          </a:prstGeom>
        </p:spPr>
      </p:pic>
      <p:pic>
        <p:nvPicPr>
          <p:cNvPr id="11" name="Imagen 10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7F4E1FBC-9010-3F92-0888-44C4A4E5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492" y="6432107"/>
            <a:ext cx="335405" cy="36694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33D636-5A1F-2BCD-7D05-F6D6833E29E8}"/>
              </a:ext>
            </a:extLst>
          </p:cNvPr>
          <p:cNvSpPr txBox="1"/>
          <p:nvPr/>
        </p:nvSpPr>
        <p:spPr>
          <a:xfrm>
            <a:off x="4017482" y="6444013"/>
            <a:ext cx="42476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ea typeface="+mn-lt"/>
                <a:cs typeface="+mn-lt"/>
              </a:rPr>
              <a:t>https://github.com/RickdeJager/stegseek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13BE46-55F5-51AD-B109-83D5DCD79725}"/>
              </a:ext>
            </a:extLst>
          </p:cNvPr>
          <p:cNvSpPr txBox="1"/>
          <p:nvPr/>
        </p:nvSpPr>
        <p:spPr>
          <a:xfrm>
            <a:off x="4529644" y="964017"/>
            <a:ext cx="14490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err="1"/>
              <a:t>Stegseek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44F5D9-3AC7-D78B-4B83-C272ED4A2927}"/>
              </a:ext>
            </a:extLst>
          </p:cNvPr>
          <p:cNvSpPr txBox="1"/>
          <p:nvPr/>
        </p:nvSpPr>
        <p:spPr>
          <a:xfrm>
            <a:off x="2637332" y="1491209"/>
            <a:ext cx="505898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200"/>
              <a:t>Realiza un ataque de diccionario para encontrar la contraseña de la herramienta </a:t>
            </a:r>
            <a:r>
              <a:rPr lang="es-ES" sz="2200" err="1"/>
              <a:t>steghide</a:t>
            </a:r>
            <a:r>
              <a:rPr lang="es-ES" sz="2200"/>
              <a:t> en imágenes .</a:t>
            </a:r>
            <a:r>
              <a:rPr lang="es-ES" sz="2200" err="1"/>
              <a:t>jpg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78DCC04-B4D4-3E75-4A64-79AADC575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9" y="2773046"/>
            <a:ext cx="11018041" cy="30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0F0C9C-7BF9-4725-AC0D-C67DC201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027D8-2E63-4D7F-BE51-596A5E3B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Iván García e Ignacio Sánchez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54C7F19-0256-48A8-8C68-3045490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III – Herramientas comunes</a:t>
            </a:r>
          </a:p>
        </p:txBody>
      </p:sp>
      <p:pic>
        <p:nvPicPr>
          <p:cNvPr id="10" name="Imagen 9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66CBC52C-9ABB-3810-2630-F05B1ABA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7" y="6444013"/>
            <a:ext cx="335405" cy="329472"/>
          </a:xfrm>
          <a:prstGeom prst="rect">
            <a:avLst/>
          </a:prstGeom>
        </p:spPr>
      </p:pic>
      <p:pic>
        <p:nvPicPr>
          <p:cNvPr id="11" name="Imagen 10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7F4E1FBC-9010-3F92-0888-44C4A4E5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336" y="6408295"/>
            <a:ext cx="335405" cy="36694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33D636-5A1F-2BCD-7D05-F6D6833E29E8}"/>
              </a:ext>
            </a:extLst>
          </p:cNvPr>
          <p:cNvSpPr txBox="1"/>
          <p:nvPr/>
        </p:nvSpPr>
        <p:spPr>
          <a:xfrm>
            <a:off x="4124638" y="6420201"/>
            <a:ext cx="42476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ea typeface="+mn-lt"/>
                <a:cs typeface="+mn-lt"/>
              </a:rPr>
              <a:t>https://pypi.org/project/stego-lsb/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13BE46-55F5-51AD-B109-83D5DCD79725}"/>
              </a:ext>
            </a:extLst>
          </p:cNvPr>
          <p:cNvSpPr txBox="1"/>
          <p:nvPr/>
        </p:nvSpPr>
        <p:spPr>
          <a:xfrm>
            <a:off x="1791207" y="2321330"/>
            <a:ext cx="17109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err="1"/>
              <a:t>Stego-lsb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44F5D9-3AC7-D78B-4B83-C272ED4A2927}"/>
              </a:ext>
            </a:extLst>
          </p:cNvPr>
          <p:cNvSpPr txBox="1"/>
          <p:nvPr/>
        </p:nvSpPr>
        <p:spPr>
          <a:xfrm>
            <a:off x="232270" y="3336678"/>
            <a:ext cx="505898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200"/>
              <a:t>Nos permite extraer información que está oculta en los bits menos significativos de cada pixel de una imagen o vídeo.</a:t>
            </a:r>
          </a:p>
        </p:txBody>
      </p:sp>
      <p:pic>
        <p:nvPicPr>
          <p:cNvPr id="7" name="Imagen 6" descr="Steganography: How to Hide Secret Data Inside an Image or Audio File in ...">
            <a:extLst>
              <a:ext uri="{FF2B5EF4-FFF2-40B4-BE49-F238E27FC236}">
                <a16:creationId xmlns:a16="http://schemas.microsoft.com/office/drawing/2014/main" id="{ADB531CB-2C12-2B51-62E1-6BA9244F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2" y="2069705"/>
            <a:ext cx="5743574" cy="346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8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0F0C9C-7BF9-4725-AC0D-C67DC201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027D8-2E63-4D7F-BE51-596A5E3B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Iván García e Ignacio Sánchez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54C7F19-0256-48A8-8C68-3045490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III – Herramientas comunes</a:t>
            </a:r>
          </a:p>
        </p:txBody>
      </p:sp>
      <p:pic>
        <p:nvPicPr>
          <p:cNvPr id="10" name="Imagen 9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66CBC52C-9ABB-3810-2630-F05B1ABA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11" y="6455919"/>
            <a:ext cx="335405" cy="329472"/>
          </a:xfrm>
          <a:prstGeom prst="rect">
            <a:avLst/>
          </a:prstGeom>
        </p:spPr>
      </p:pic>
      <p:pic>
        <p:nvPicPr>
          <p:cNvPr id="11" name="Imagen 10" descr="Imagen que contiene objeto, luz, dibujo&#10;&#10;Descripción generada automáticamente">
            <a:extLst>
              <a:ext uri="{FF2B5EF4-FFF2-40B4-BE49-F238E27FC236}">
                <a16:creationId xmlns:a16="http://schemas.microsoft.com/office/drawing/2014/main" id="{7F4E1FBC-9010-3F92-0888-44C4A4E5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11" y="6420201"/>
            <a:ext cx="335405" cy="36694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33D636-5A1F-2BCD-7D05-F6D6833E29E8}"/>
              </a:ext>
            </a:extLst>
          </p:cNvPr>
          <p:cNvSpPr txBox="1"/>
          <p:nvPr/>
        </p:nvSpPr>
        <p:spPr>
          <a:xfrm>
            <a:off x="5220014" y="6444013"/>
            <a:ext cx="42476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ea typeface="+mn-lt"/>
                <a:cs typeface="+mn-lt"/>
              </a:rPr>
              <a:t>Audacity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13BE46-55F5-51AD-B109-83D5DCD79725}"/>
              </a:ext>
            </a:extLst>
          </p:cNvPr>
          <p:cNvSpPr txBox="1"/>
          <p:nvPr/>
        </p:nvSpPr>
        <p:spPr>
          <a:xfrm>
            <a:off x="874426" y="2142736"/>
            <a:ext cx="37588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/>
              <a:t>Archivos de audio/video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44F5D9-3AC7-D78B-4B83-C272ED4A2927}"/>
              </a:ext>
            </a:extLst>
          </p:cNvPr>
          <p:cNvSpPr txBox="1"/>
          <p:nvPr/>
        </p:nvSpPr>
        <p:spPr>
          <a:xfrm>
            <a:off x="232270" y="3336678"/>
            <a:ext cx="505898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200"/>
              <a:t>En ocasiones es útil ver el </a:t>
            </a:r>
            <a:r>
              <a:rPr lang="es-ES" sz="2200" err="1"/>
              <a:t>espectograma</a:t>
            </a:r>
            <a:r>
              <a:rPr lang="es-ES" sz="2200"/>
              <a:t> de los archivos de audio y vídeo en busca de información extra</a:t>
            </a:r>
          </a:p>
        </p:txBody>
      </p:sp>
      <p:pic>
        <p:nvPicPr>
          <p:cNvPr id="8" name="Imagen 7" descr="Imagen que contiene Tabla&#10;&#10;Descripción generada automáticamente">
            <a:extLst>
              <a:ext uri="{FF2B5EF4-FFF2-40B4-BE49-F238E27FC236}">
                <a16:creationId xmlns:a16="http://schemas.microsoft.com/office/drawing/2014/main" id="{89FE8255-BCE2-0527-3A26-93781A84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443163"/>
            <a:ext cx="6422230" cy="26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4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0F0C9C-7BF9-4725-AC0D-C67DC201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027D8-2E63-4D7F-BE51-596A5E3B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Iván García e Ignacio Sánchez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54C7F19-0256-48A8-8C68-3045490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Retos</a:t>
            </a:r>
          </a:p>
        </p:txBody>
      </p:sp>
      <p:pic>
        <p:nvPicPr>
          <p:cNvPr id="6" name="Imagen 5" descr="Hacker with a laptop Blank Template - Imgflip">
            <a:extLst>
              <a:ext uri="{FF2B5EF4-FFF2-40B4-BE49-F238E27FC236}">
                <a16:creationId xmlns:a16="http://schemas.microsoft.com/office/drawing/2014/main" id="{5ECF4595-81E2-E68D-C55B-8C76E1A2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103411"/>
            <a:ext cx="7100885" cy="54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/>
              <a:t>Módulo II: Forense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_tradnl"/>
              <a:t>Ismael Gómez, Inés Martín y Carlos Barahona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83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265802" cy="48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/>
              <a:t>Sales (Salt)</a:t>
            </a:r>
            <a:endParaRPr lang="es-ES" sz="2400" b="1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Sales (Salt)</a:t>
            </a:r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E8BD10D-160F-38E0-D013-4D10072BD1AA}"/>
              </a:ext>
            </a:extLst>
          </p:cNvPr>
          <p:cNvSpPr/>
          <p:nvPr/>
        </p:nvSpPr>
        <p:spPr>
          <a:xfrm>
            <a:off x="942752" y="2546498"/>
            <a:ext cx="2101702" cy="15759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/>
              <a:t>password123</a:t>
            </a:r>
          </a:p>
          <a:p>
            <a:pPr algn="ctr"/>
            <a:r>
              <a:rPr lang="es-ES" sz="2000"/>
              <a:t>Salt: 12345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8D77B49-B7B5-D4BB-31F8-F125D8DDBC9C}"/>
              </a:ext>
            </a:extLst>
          </p:cNvPr>
          <p:cNvCxnSpPr/>
          <p:nvPr/>
        </p:nvCxnSpPr>
        <p:spPr>
          <a:xfrm flipV="1">
            <a:off x="3324373" y="3562423"/>
            <a:ext cx="1079795" cy="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17810C0-F888-756E-CB9B-B52A7DCFDA0D}"/>
              </a:ext>
            </a:extLst>
          </p:cNvPr>
          <p:cNvSpPr/>
          <p:nvPr/>
        </p:nvSpPr>
        <p:spPr>
          <a:xfrm>
            <a:off x="4687775" y="2546498"/>
            <a:ext cx="2101702" cy="15759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FF0000"/>
                </a:solidFill>
              </a:rPr>
              <a:t>Función hash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FD816B4-BA96-CE0B-0C29-92A120B340B0}"/>
              </a:ext>
            </a:extLst>
          </p:cNvPr>
          <p:cNvCxnSpPr>
            <a:cxnSpLocks/>
          </p:cNvCxnSpPr>
          <p:nvPr/>
        </p:nvCxnSpPr>
        <p:spPr>
          <a:xfrm flipV="1">
            <a:off x="7033954" y="3532888"/>
            <a:ext cx="1079795" cy="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DDE5C72-8026-1420-CCC2-3D7D4C9F556F}"/>
              </a:ext>
            </a:extLst>
          </p:cNvPr>
          <p:cNvSpPr/>
          <p:nvPr/>
        </p:nvSpPr>
        <p:spPr>
          <a:xfrm>
            <a:off x="8361914" y="2546498"/>
            <a:ext cx="2101702" cy="15759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/>
              <a:t>jn8o2j2nuefnwejwnqlewfqewi4</a:t>
            </a:r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92C3F72-BA7A-EBEF-CE8A-A025CDDE9A3B}"/>
              </a:ext>
            </a:extLst>
          </p:cNvPr>
          <p:cNvCxnSpPr>
            <a:cxnSpLocks/>
          </p:cNvCxnSpPr>
          <p:nvPr/>
        </p:nvCxnSpPr>
        <p:spPr>
          <a:xfrm flipH="1" flipV="1">
            <a:off x="3358633" y="2989447"/>
            <a:ext cx="1011276" cy="7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Símbolo &quot;No permitido&quot; 24">
            <a:extLst>
              <a:ext uri="{FF2B5EF4-FFF2-40B4-BE49-F238E27FC236}">
                <a16:creationId xmlns:a16="http://schemas.microsoft.com/office/drawing/2014/main" id="{B4CD8BCB-923E-8763-39D3-4C676F81E9E0}"/>
              </a:ext>
            </a:extLst>
          </p:cNvPr>
          <p:cNvSpPr/>
          <p:nvPr/>
        </p:nvSpPr>
        <p:spPr>
          <a:xfrm>
            <a:off x="3616029" y="2750656"/>
            <a:ext cx="500912" cy="489098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427CF1-8F5C-0CA9-B670-3579BBC878F1}"/>
              </a:ext>
            </a:extLst>
          </p:cNvPr>
          <p:cNvCxnSpPr>
            <a:cxnSpLocks/>
          </p:cNvCxnSpPr>
          <p:nvPr/>
        </p:nvCxnSpPr>
        <p:spPr>
          <a:xfrm flipH="1" flipV="1">
            <a:off x="7032772" y="3001261"/>
            <a:ext cx="1011276" cy="7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Símbolo &quot;No permitido&quot; 28">
            <a:extLst>
              <a:ext uri="{FF2B5EF4-FFF2-40B4-BE49-F238E27FC236}">
                <a16:creationId xmlns:a16="http://schemas.microsoft.com/office/drawing/2014/main" id="{06C7ADC2-1930-4398-8AF2-B471612E67F6}"/>
              </a:ext>
            </a:extLst>
          </p:cNvPr>
          <p:cNvSpPr/>
          <p:nvPr/>
        </p:nvSpPr>
        <p:spPr>
          <a:xfrm>
            <a:off x="7290168" y="2762470"/>
            <a:ext cx="500912" cy="489098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FDD3B6B-CC3F-3614-5D37-88F84E656E05}"/>
              </a:ext>
            </a:extLst>
          </p:cNvPr>
          <p:cNvSpPr/>
          <p:nvPr/>
        </p:nvSpPr>
        <p:spPr>
          <a:xfrm>
            <a:off x="942751" y="4519428"/>
            <a:ext cx="2101702" cy="15759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/>
              <a:t>password123</a:t>
            </a:r>
            <a:endParaRPr lang="es-ES"/>
          </a:p>
          <a:p>
            <a:pPr algn="ctr"/>
            <a:r>
              <a:rPr lang="es-ES" sz="2000"/>
              <a:t>Salt: 98765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7D9A1EE-C7CE-124D-B97B-00D474DA06D6}"/>
              </a:ext>
            </a:extLst>
          </p:cNvPr>
          <p:cNvCxnSpPr>
            <a:cxnSpLocks/>
          </p:cNvCxnSpPr>
          <p:nvPr/>
        </p:nvCxnSpPr>
        <p:spPr>
          <a:xfrm flipV="1">
            <a:off x="3324372" y="5535353"/>
            <a:ext cx="1079795" cy="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6311A96-0BA3-BD50-64F2-35EFD95F3291}"/>
              </a:ext>
            </a:extLst>
          </p:cNvPr>
          <p:cNvSpPr/>
          <p:nvPr/>
        </p:nvSpPr>
        <p:spPr>
          <a:xfrm>
            <a:off x="4687774" y="4519428"/>
            <a:ext cx="2101702" cy="15759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FF0000"/>
                </a:solidFill>
              </a:rPr>
              <a:t>Función hash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D29DAB01-4D4A-6467-8D69-57DC8B356AF5}"/>
              </a:ext>
            </a:extLst>
          </p:cNvPr>
          <p:cNvCxnSpPr>
            <a:cxnSpLocks/>
          </p:cNvCxnSpPr>
          <p:nvPr/>
        </p:nvCxnSpPr>
        <p:spPr>
          <a:xfrm flipV="1">
            <a:off x="7033953" y="5505818"/>
            <a:ext cx="1079795" cy="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102BDAF-7CD5-710E-5D4C-44F09709E360}"/>
              </a:ext>
            </a:extLst>
          </p:cNvPr>
          <p:cNvSpPr/>
          <p:nvPr/>
        </p:nvSpPr>
        <p:spPr>
          <a:xfrm>
            <a:off x="8361913" y="4519428"/>
            <a:ext cx="2101702" cy="15759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/>
              <a:t>msc4r340jrewf0ewk0ewk04me6</a:t>
            </a:r>
            <a:endParaRPr lang="es-ES"/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F19C4D7B-481E-B098-033A-693B9026BA90}"/>
              </a:ext>
            </a:extLst>
          </p:cNvPr>
          <p:cNvCxnSpPr>
            <a:cxnSpLocks/>
          </p:cNvCxnSpPr>
          <p:nvPr/>
        </p:nvCxnSpPr>
        <p:spPr>
          <a:xfrm flipH="1" flipV="1">
            <a:off x="3358632" y="4962377"/>
            <a:ext cx="1011276" cy="7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Símbolo &quot;No permitido&quot; 35">
            <a:extLst>
              <a:ext uri="{FF2B5EF4-FFF2-40B4-BE49-F238E27FC236}">
                <a16:creationId xmlns:a16="http://schemas.microsoft.com/office/drawing/2014/main" id="{EBFB20BD-71FE-D14F-B76E-127997D0C58D}"/>
              </a:ext>
            </a:extLst>
          </p:cNvPr>
          <p:cNvSpPr/>
          <p:nvPr/>
        </p:nvSpPr>
        <p:spPr>
          <a:xfrm>
            <a:off x="3616028" y="4723586"/>
            <a:ext cx="500912" cy="489098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601DC6F-B118-81AE-8519-A6F856B02249}"/>
              </a:ext>
            </a:extLst>
          </p:cNvPr>
          <p:cNvCxnSpPr>
            <a:cxnSpLocks/>
          </p:cNvCxnSpPr>
          <p:nvPr/>
        </p:nvCxnSpPr>
        <p:spPr>
          <a:xfrm flipH="1" flipV="1">
            <a:off x="7032771" y="4974191"/>
            <a:ext cx="1011276" cy="7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Símbolo &quot;No permitido&quot; 37">
            <a:extLst>
              <a:ext uri="{FF2B5EF4-FFF2-40B4-BE49-F238E27FC236}">
                <a16:creationId xmlns:a16="http://schemas.microsoft.com/office/drawing/2014/main" id="{1092A3D2-E4AC-64F2-541F-F177ACABE8A7}"/>
              </a:ext>
            </a:extLst>
          </p:cNvPr>
          <p:cNvSpPr/>
          <p:nvPr/>
        </p:nvSpPr>
        <p:spPr>
          <a:xfrm>
            <a:off x="7290167" y="4735400"/>
            <a:ext cx="500912" cy="489098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1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265802" cy="48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/>
              <a:t>Sales (Salt)</a:t>
            </a:r>
            <a:endParaRPr lang="es-ES" sz="2400" b="1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Sales (Salt) II</a:t>
            </a:r>
            <a:endParaRPr lang="es-ES"/>
          </a:p>
        </p:txBody>
      </p:sp>
      <p:sp>
        <p:nvSpPr>
          <p:cNvPr id="7" name="Marcador de texto vertical 1">
            <a:extLst>
              <a:ext uri="{FF2B5EF4-FFF2-40B4-BE49-F238E27FC236}">
                <a16:creationId xmlns:a16="http://schemas.microsoft.com/office/drawing/2014/main" id="{25BCF7AA-CDF1-A956-A50F-D7E7CB3588A3}"/>
              </a:ext>
            </a:extLst>
          </p:cNvPr>
          <p:cNvSpPr txBox="1">
            <a:spLocks/>
          </p:cNvSpPr>
          <p:nvPr/>
        </p:nvSpPr>
        <p:spPr>
          <a:xfrm>
            <a:off x="1368010" y="3756972"/>
            <a:ext cx="9454555" cy="1311153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s-ES" sz="2400">
                <a:latin typeface="Helvetica"/>
                <a:cs typeface="Helvetica"/>
              </a:rPr>
              <a:t>Pepe:$6$wrgjyrt4$lrewjt94j0mfwoeif4329823434o2ijr432ij: ….</a:t>
            </a:r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470AFD6-6FDF-92BB-5FE3-56B9AEC4BFF4}"/>
              </a:ext>
            </a:extLst>
          </p:cNvPr>
          <p:cNvCxnSpPr/>
          <p:nvPr/>
        </p:nvCxnSpPr>
        <p:spPr>
          <a:xfrm flipV="1">
            <a:off x="2763078" y="4297018"/>
            <a:ext cx="1" cy="1139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0E78248-0543-5D79-FA5F-62ABADF5B5FF}"/>
              </a:ext>
            </a:extLst>
          </p:cNvPr>
          <p:cNvCxnSpPr>
            <a:cxnSpLocks/>
          </p:cNvCxnSpPr>
          <p:nvPr/>
        </p:nvCxnSpPr>
        <p:spPr>
          <a:xfrm flipV="1">
            <a:off x="3518451" y="4297017"/>
            <a:ext cx="1" cy="1139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716D11D-5AC8-DCEC-840D-506928E46435}"/>
              </a:ext>
            </a:extLst>
          </p:cNvPr>
          <p:cNvCxnSpPr>
            <a:cxnSpLocks/>
          </p:cNvCxnSpPr>
          <p:nvPr/>
        </p:nvCxnSpPr>
        <p:spPr>
          <a:xfrm flipV="1">
            <a:off x="7070034" y="4297017"/>
            <a:ext cx="1" cy="1139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vertical 1">
            <a:extLst>
              <a:ext uri="{FF2B5EF4-FFF2-40B4-BE49-F238E27FC236}">
                <a16:creationId xmlns:a16="http://schemas.microsoft.com/office/drawing/2014/main" id="{A3124664-CD83-D0C8-4330-65D04A04D4D1}"/>
              </a:ext>
            </a:extLst>
          </p:cNvPr>
          <p:cNvSpPr txBox="1">
            <a:spLocks/>
          </p:cNvSpPr>
          <p:nvPr/>
        </p:nvSpPr>
        <p:spPr>
          <a:xfrm>
            <a:off x="2275783" y="5559267"/>
            <a:ext cx="814138" cy="44976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>
                <a:latin typeface="Helvetica"/>
                <a:cs typeface="Helvetica"/>
              </a:rPr>
              <a:t>Tipo</a:t>
            </a:r>
            <a:endParaRPr lang="es-ES"/>
          </a:p>
        </p:txBody>
      </p:sp>
      <p:sp>
        <p:nvSpPr>
          <p:cNvPr id="13" name="Marcador de texto vertical 1">
            <a:extLst>
              <a:ext uri="{FF2B5EF4-FFF2-40B4-BE49-F238E27FC236}">
                <a16:creationId xmlns:a16="http://schemas.microsoft.com/office/drawing/2014/main" id="{D9DAE6F1-04B7-E9F4-2F81-D215CF355FD6}"/>
              </a:ext>
            </a:extLst>
          </p:cNvPr>
          <p:cNvSpPr txBox="1">
            <a:spLocks/>
          </p:cNvSpPr>
          <p:nvPr/>
        </p:nvSpPr>
        <p:spPr>
          <a:xfrm>
            <a:off x="3276321" y="5559266"/>
            <a:ext cx="814138" cy="44976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>
                <a:latin typeface="Helvetica"/>
                <a:cs typeface="Helvetica"/>
              </a:rPr>
              <a:t>Salt</a:t>
            </a:r>
            <a:endParaRPr lang="es-ES"/>
          </a:p>
        </p:txBody>
      </p:sp>
      <p:sp>
        <p:nvSpPr>
          <p:cNvPr id="15" name="Marcador de texto vertical 1">
            <a:extLst>
              <a:ext uri="{FF2B5EF4-FFF2-40B4-BE49-F238E27FC236}">
                <a16:creationId xmlns:a16="http://schemas.microsoft.com/office/drawing/2014/main" id="{9F895677-4A70-F9B6-74A2-B11E43DB2E25}"/>
              </a:ext>
            </a:extLst>
          </p:cNvPr>
          <p:cNvSpPr txBox="1">
            <a:spLocks/>
          </p:cNvSpPr>
          <p:nvPr/>
        </p:nvSpPr>
        <p:spPr>
          <a:xfrm>
            <a:off x="6609243" y="5559266"/>
            <a:ext cx="986416" cy="50277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>
                <a:latin typeface="Helvetica"/>
                <a:cs typeface="Helvetica"/>
              </a:rPr>
              <a:t>Hash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337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525708" cy="695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/>
              <a:t>Introducción al hash cracking</a:t>
            </a:r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</a:t>
            </a:r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CA2F13EE-B2C1-6506-DE2B-E2CA2AF06BE3}"/>
              </a:ext>
            </a:extLst>
          </p:cNvPr>
          <p:cNvSpPr/>
          <p:nvPr/>
        </p:nvSpPr>
        <p:spPr>
          <a:xfrm>
            <a:off x="1220381" y="2398823"/>
            <a:ext cx="914400" cy="914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err="1"/>
              <a:t>hello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3EA798F-0012-7F2E-DE9F-1B8D9D08B979}"/>
              </a:ext>
            </a:extLst>
          </p:cNvPr>
          <p:cNvSpPr/>
          <p:nvPr/>
        </p:nvSpPr>
        <p:spPr>
          <a:xfrm>
            <a:off x="1220381" y="3462078"/>
            <a:ext cx="914400" cy="914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12345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742BFB0C-1750-50A8-F60D-3C6FFD09A8A9}"/>
              </a:ext>
            </a:extLst>
          </p:cNvPr>
          <p:cNvSpPr/>
          <p:nvPr/>
        </p:nvSpPr>
        <p:spPr>
          <a:xfrm>
            <a:off x="1220380" y="4537148"/>
            <a:ext cx="914400" cy="914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pepe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BB39026-85BC-8231-D08F-536463D9701C}"/>
              </a:ext>
            </a:extLst>
          </p:cNvPr>
          <p:cNvSpPr/>
          <p:nvPr/>
        </p:nvSpPr>
        <p:spPr>
          <a:xfrm>
            <a:off x="1220381" y="5600404"/>
            <a:ext cx="914400" cy="914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p123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25B133C-B8E0-A1A9-C032-B7917C6629E3}"/>
              </a:ext>
            </a:extLst>
          </p:cNvPr>
          <p:cNvCxnSpPr/>
          <p:nvPr/>
        </p:nvCxnSpPr>
        <p:spPr>
          <a:xfrm flipV="1">
            <a:off x="2426512" y="2889027"/>
            <a:ext cx="1020724" cy="1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F061C19C-BD3F-D0A1-CEAA-3EE65C35343D}"/>
              </a:ext>
            </a:extLst>
          </p:cNvPr>
          <p:cNvSpPr/>
          <p:nvPr/>
        </p:nvSpPr>
        <p:spPr>
          <a:xfrm>
            <a:off x="3713124" y="2398822"/>
            <a:ext cx="914400" cy="41159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FF0000"/>
                </a:solidFill>
              </a:rPr>
              <a:t>Hash</a:t>
            </a:r>
          </a:p>
          <a:p>
            <a:pPr algn="ctr"/>
            <a:r>
              <a:rPr lang="es-ES" err="1">
                <a:solidFill>
                  <a:srgbClr val="FF0000"/>
                </a:solidFill>
              </a:rPr>
              <a:t>Func</a:t>
            </a:r>
            <a:r>
              <a:rPr lang="es-ES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3F31C6BB-CBD7-E6F0-0732-B37E1B9C0565}"/>
              </a:ext>
            </a:extLst>
          </p:cNvPr>
          <p:cNvCxnSpPr>
            <a:cxnSpLocks/>
          </p:cNvCxnSpPr>
          <p:nvPr/>
        </p:nvCxnSpPr>
        <p:spPr>
          <a:xfrm flipV="1">
            <a:off x="2426512" y="3952282"/>
            <a:ext cx="1020724" cy="1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E09E33A2-6FF1-DCB6-C75D-519A91A0DB98}"/>
              </a:ext>
            </a:extLst>
          </p:cNvPr>
          <p:cNvCxnSpPr>
            <a:cxnSpLocks/>
          </p:cNvCxnSpPr>
          <p:nvPr/>
        </p:nvCxnSpPr>
        <p:spPr>
          <a:xfrm flipV="1">
            <a:off x="2426511" y="4997817"/>
            <a:ext cx="1020724" cy="1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9632817F-0647-CA27-5715-D40A28094B22}"/>
              </a:ext>
            </a:extLst>
          </p:cNvPr>
          <p:cNvCxnSpPr>
            <a:cxnSpLocks/>
          </p:cNvCxnSpPr>
          <p:nvPr/>
        </p:nvCxnSpPr>
        <p:spPr>
          <a:xfrm flipV="1">
            <a:off x="2426512" y="6090608"/>
            <a:ext cx="1020724" cy="1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9F7B1B73-C2AB-0B4A-4516-DD6A0307E902}"/>
              </a:ext>
            </a:extLst>
          </p:cNvPr>
          <p:cNvCxnSpPr>
            <a:cxnSpLocks/>
          </p:cNvCxnSpPr>
          <p:nvPr/>
        </p:nvCxnSpPr>
        <p:spPr>
          <a:xfrm flipV="1">
            <a:off x="5096465" y="2900840"/>
            <a:ext cx="1020724" cy="1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27578862-8A2A-8C6F-D691-C9C6AAE58047}"/>
              </a:ext>
            </a:extLst>
          </p:cNvPr>
          <p:cNvCxnSpPr>
            <a:cxnSpLocks/>
          </p:cNvCxnSpPr>
          <p:nvPr/>
        </p:nvCxnSpPr>
        <p:spPr>
          <a:xfrm flipV="1">
            <a:off x="5096465" y="3964096"/>
            <a:ext cx="1020724" cy="1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900E0408-2F0A-808B-67E1-9F2147D73F2B}"/>
              </a:ext>
            </a:extLst>
          </p:cNvPr>
          <p:cNvCxnSpPr>
            <a:cxnSpLocks/>
          </p:cNvCxnSpPr>
          <p:nvPr/>
        </p:nvCxnSpPr>
        <p:spPr>
          <a:xfrm flipV="1">
            <a:off x="5096464" y="5009631"/>
            <a:ext cx="1020724" cy="1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C77C1314-E3E1-CEB3-AB62-48F19D4122C8}"/>
              </a:ext>
            </a:extLst>
          </p:cNvPr>
          <p:cNvCxnSpPr>
            <a:cxnSpLocks/>
          </p:cNvCxnSpPr>
          <p:nvPr/>
        </p:nvCxnSpPr>
        <p:spPr>
          <a:xfrm flipV="1">
            <a:off x="5096465" y="6102422"/>
            <a:ext cx="1020724" cy="1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DAB12AAE-A26A-8BF1-B537-170890BF59D8}"/>
              </a:ext>
            </a:extLst>
          </p:cNvPr>
          <p:cNvSpPr/>
          <p:nvPr/>
        </p:nvSpPr>
        <p:spPr>
          <a:xfrm>
            <a:off x="6453962" y="2387009"/>
            <a:ext cx="914400" cy="914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er43fe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A75E3ACC-66F9-BC95-751B-926D2D628E00}"/>
              </a:ext>
            </a:extLst>
          </p:cNvPr>
          <p:cNvSpPr/>
          <p:nvPr/>
        </p:nvSpPr>
        <p:spPr>
          <a:xfrm>
            <a:off x="6453962" y="3450264"/>
            <a:ext cx="914400" cy="914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oif23y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F6C92E6B-B682-9A8E-8BA5-10368291BFD6}"/>
              </a:ext>
            </a:extLst>
          </p:cNvPr>
          <p:cNvSpPr/>
          <p:nvPr/>
        </p:nvSpPr>
        <p:spPr>
          <a:xfrm>
            <a:off x="6453961" y="4525334"/>
            <a:ext cx="914400" cy="914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0i29kl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E84EEE27-A1E8-0D37-8733-71C07FB112C7}"/>
              </a:ext>
            </a:extLst>
          </p:cNvPr>
          <p:cNvSpPr/>
          <p:nvPr/>
        </p:nvSpPr>
        <p:spPr>
          <a:xfrm>
            <a:off x="6453962" y="5588590"/>
            <a:ext cx="914400" cy="9144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qre23f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DF9EF241-3A42-7818-4E6F-A92BDB77CFDF}"/>
              </a:ext>
            </a:extLst>
          </p:cNvPr>
          <p:cNvSpPr/>
          <p:nvPr/>
        </p:nvSpPr>
        <p:spPr>
          <a:xfrm>
            <a:off x="8474148" y="3816497"/>
            <a:ext cx="1977655" cy="12806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qre23f</a:t>
            </a:r>
          </a:p>
        </p:txBody>
      </p:sp>
      <p:sp>
        <p:nvSpPr>
          <p:cNvPr id="63" name="Marcador de texto vertical 1">
            <a:extLst>
              <a:ext uri="{FF2B5EF4-FFF2-40B4-BE49-F238E27FC236}">
                <a16:creationId xmlns:a16="http://schemas.microsoft.com/office/drawing/2014/main" id="{4149D3BB-8665-A82E-BAE6-CAB95FD20A1E}"/>
              </a:ext>
            </a:extLst>
          </p:cNvPr>
          <p:cNvSpPr txBox="1">
            <a:spLocks/>
          </p:cNvSpPr>
          <p:nvPr/>
        </p:nvSpPr>
        <p:spPr>
          <a:xfrm>
            <a:off x="8674940" y="5263251"/>
            <a:ext cx="1574650" cy="35422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>
                <a:latin typeface="Helvetica"/>
                <a:cs typeface="Helvetica"/>
              </a:rPr>
              <a:t>Hash objetivo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52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6E861-0CD4-15BE-1738-FBE9C793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569C4-F3D8-1F8E-37FD-E86F666C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Iván García e Ignacio Sánchez</a:t>
            </a:r>
            <a:endParaRPr lang="en-US" b="0">
              <a:ea typeface="+mn-lt"/>
              <a:cs typeface="+mn-lt"/>
            </a:endParaRPr>
          </a:p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C0BE56B-5F54-CE71-4ECB-D644E45420B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714563" y="1522575"/>
            <a:ext cx="4265802" cy="48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/>
              <a:t>Introducción a </a:t>
            </a:r>
            <a:r>
              <a:rPr lang="es-ES" sz="2400" b="1" err="1"/>
              <a:t>hashcat</a:t>
            </a:r>
            <a:endParaRPr lang="es-ES" err="1"/>
          </a:p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7276A5-0B75-50D2-F1FF-1498F37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 – </a:t>
            </a:r>
            <a:r>
              <a:rPr lang="es-ES">
                <a:ea typeface="+mj-lt"/>
                <a:cs typeface="+mj-lt"/>
              </a:rPr>
              <a:t>Hash cracking – </a:t>
            </a:r>
            <a:r>
              <a:rPr lang="es-ES" err="1">
                <a:ea typeface="+mj-lt"/>
                <a:cs typeface="+mj-lt"/>
              </a:rPr>
              <a:t>Hashcat</a:t>
            </a:r>
            <a:r>
              <a:rPr lang="es-ES">
                <a:ea typeface="+mj-lt"/>
                <a:cs typeface="+mj-lt"/>
              </a:rPr>
              <a:t> I</a:t>
            </a:r>
            <a:endParaRPr lang="es-ES" err="1"/>
          </a:p>
        </p:txBody>
      </p:sp>
      <p:pic>
        <p:nvPicPr>
          <p:cNvPr id="2" name="Imagen 1" descr="Семейство программ *Hashcat: как научиться взламывать пароли, создавать ...">
            <a:extLst>
              <a:ext uri="{FF2B5EF4-FFF2-40B4-BE49-F238E27FC236}">
                <a16:creationId xmlns:a16="http://schemas.microsoft.com/office/drawing/2014/main" id="{268F06F1-B7F9-81BB-FD08-23242648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20" y="3090041"/>
            <a:ext cx="1625397" cy="1625397"/>
          </a:xfrm>
          <a:prstGeom prst="rect">
            <a:avLst/>
          </a:prstGeom>
        </p:spPr>
      </p:pic>
      <p:sp>
        <p:nvSpPr>
          <p:cNvPr id="10" name="Marcador de texto vertical 1">
            <a:extLst>
              <a:ext uri="{FF2B5EF4-FFF2-40B4-BE49-F238E27FC236}">
                <a16:creationId xmlns:a16="http://schemas.microsoft.com/office/drawing/2014/main" id="{0189472B-31FC-7C76-E1DC-A2AF889A1FE5}"/>
              </a:ext>
            </a:extLst>
          </p:cNvPr>
          <p:cNvSpPr txBox="1">
            <a:spLocks/>
          </p:cNvSpPr>
          <p:nvPr/>
        </p:nvSpPr>
        <p:spPr>
          <a:xfrm>
            <a:off x="1372320" y="3213030"/>
            <a:ext cx="6697300" cy="212596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None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s-ES" sz="2400">
                <a:latin typeface="Helvetica"/>
                <a:cs typeface="Helvetica"/>
              </a:rPr>
              <a:t>Herramienta de crackeo de hashes</a:t>
            </a:r>
          </a:p>
          <a:p>
            <a:pPr marL="285750" indent="-285750" algn="l">
              <a:buFont typeface="Arial"/>
              <a:buChar char="•"/>
            </a:pPr>
            <a:r>
              <a:rPr lang="es-ES" sz="2400">
                <a:latin typeface="Helvetica"/>
                <a:cs typeface="Helvetica"/>
              </a:rPr>
              <a:t>Permite una gran variedad de hashes</a:t>
            </a:r>
          </a:p>
          <a:p>
            <a:pPr marL="285750" indent="-285750" algn="l">
              <a:buFont typeface="Arial"/>
              <a:buChar char="•"/>
            </a:pPr>
            <a:r>
              <a:rPr lang="es-ES" sz="2400">
                <a:latin typeface="Helvetica"/>
                <a:cs typeface="Helvetica"/>
              </a:rPr>
              <a:t>Muy optimizado</a:t>
            </a:r>
          </a:p>
        </p:txBody>
      </p:sp>
    </p:spTree>
    <p:extLst>
      <p:ext uri="{BB962C8B-B14F-4D97-AF65-F5344CB8AC3E}">
        <p14:creationId xmlns:p14="http://schemas.microsoft.com/office/powerpoint/2010/main" val="35836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Plantilla-PowerPoint-URJConline">
  <a:themeElements>
    <a:clrScheme name="URJC online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CB0017"/>
      </a:accent1>
      <a:accent2>
        <a:srgbClr val="49CFA3"/>
      </a:accent2>
      <a:accent3>
        <a:srgbClr val="3470B6"/>
      </a:accent3>
      <a:accent4>
        <a:srgbClr val="D8E639"/>
      </a:accent4>
      <a:accent5>
        <a:srgbClr val="424E5B"/>
      </a:accent5>
      <a:accent6>
        <a:srgbClr val="730E00"/>
      </a:accent6>
      <a:hlink>
        <a:srgbClr val="CB0017"/>
      </a:hlink>
      <a:folHlink>
        <a:srgbClr val="3470B6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8" id="{2E25C73D-4698-D743-9C22-7FFE8374D80A}" vid="{4625C930-8A86-E44D-86D9-B01D4C10B7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Plantilla-PowerPoint-URJConline</Template>
  <Application>Microsoft Office PowerPoint</Application>
  <PresentationFormat>Panorámica</PresentationFormat>
  <Slides>58</Slides>
  <Notes>3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58</vt:i4>
      </vt:variant>
    </vt:vector>
  </HeadingPairs>
  <TitlesOfParts>
    <vt:vector size="60" baseType="lpstr">
      <vt:lpstr>Plantilla-PowerPoint-URJConline</vt:lpstr>
      <vt:lpstr>Office Theme</vt:lpstr>
      <vt:lpstr>Módulo I: Hash cracking</vt:lpstr>
      <vt:lpstr>Índice </vt:lpstr>
      <vt:lpstr>Índice </vt:lpstr>
      <vt:lpstr>I - Hashes</vt:lpstr>
      <vt:lpstr>I – Hash cracking – Lookup tables</vt:lpstr>
      <vt:lpstr>I – Hash cracking – Sales (Salt)</vt:lpstr>
      <vt:lpstr>I – Hash cracking – Sales (Salt) II</vt:lpstr>
      <vt:lpstr>I – Hash cracking</vt:lpstr>
      <vt:lpstr>I – Hash cracking – Hashcat I</vt:lpstr>
      <vt:lpstr>I – Hash cracking – Hashcat II</vt:lpstr>
      <vt:lpstr>I – Hash cracking – Identify the hash</vt:lpstr>
      <vt:lpstr>I – Hash cracking – Identify the hash</vt:lpstr>
      <vt:lpstr>I – Hash cracking – Crack the hash</vt:lpstr>
      <vt:lpstr>I – Hash cracking – Crack the hash</vt:lpstr>
      <vt:lpstr>I – Hash cracking – Hashcat II</vt:lpstr>
      <vt:lpstr>I – Hash cracking – Hashcat II</vt:lpstr>
      <vt:lpstr>I – Hash cracking – Hashcat II</vt:lpstr>
      <vt:lpstr>I – Hash cracking – John</vt:lpstr>
      <vt:lpstr>I – Hash cracking – *2john</vt:lpstr>
      <vt:lpstr>I – Hash cracking – *2john</vt:lpstr>
      <vt:lpstr>I – Hash cracking – *2john</vt:lpstr>
      <vt:lpstr>I – Hash cracking – *2john</vt:lpstr>
      <vt:lpstr>Módulo II: Forense</vt:lpstr>
      <vt:lpstr>I – Forense</vt:lpstr>
      <vt:lpstr>I – Forense - Archivos</vt:lpstr>
      <vt:lpstr>I – Forense - Archivos</vt:lpstr>
      <vt:lpstr>I – Forense - Archivos</vt:lpstr>
      <vt:lpstr>I - Análisis de RAM</vt:lpstr>
      <vt:lpstr>I. Volatility- ¿Qué es?</vt:lpstr>
      <vt:lpstr>I. Volatility – Comandos Básicos (imageinfo)</vt:lpstr>
      <vt:lpstr>II. Volatility (help)</vt:lpstr>
      <vt:lpstr>I.Volatility – Comandos Básicos (pslist) </vt:lpstr>
      <vt:lpstr>I. Volatility – Comandos básicos (pstree)</vt:lpstr>
      <vt:lpstr>I. Volatility – Comandos básicos (cmdline)</vt:lpstr>
      <vt:lpstr>I. Volatility – Comandos básicos (consoles)</vt:lpstr>
      <vt:lpstr>I. Volatility – Comandos básicos (connscan)</vt:lpstr>
      <vt:lpstr>I. Volatility – Comandos básicos (filescan)</vt:lpstr>
      <vt:lpstr>I. Volatility – Comandos básicos (dumpfile)</vt:lpstr>
      <vt:lpstr>I. Volatility – Comandos básicos (hashdump)</vt:lpstr>
      <vt:lpstr>II – Análisis de tráfico</vt:lpstr>
      <vt:lpstr>II – Wireshark</vt:lpstr>
      <vt:lpstr>II – Wireshark </vt:lpstr>
      <vt:lpstr>II – Wireshark (follow stream)</vt:lpstr>
      <vt:lpstr>II – Wireshark (follow stream)</vt:lpstr>
      <vt:lpstr>II – Wireshark (export objects)</vt:lpstr>
      <vt:lpstr>II – Wireshark (export objects)</vt:lpstr>
      <vt:lpstr>II – Wireshark (filters)</vt:lpstr>
      <vt:lpstr>II – Wireshark (filters)</vt:lpstr>
      <vt:lpstr>III – Esteganografía</vt:lpstr>
      <vt:lpstr>III – Esteganografía</vt:lpstr>
      <vt:lpstr>III – Esteganografía</vt:lpstr>
      <vt:lpstr>III – Herramientas comunes</vt:lpstr>
      <vt:lpstr>III – Herramientas comunes</vt:lpstr>
      <vt:lpstr>III – Herramientas comunes</vt:lpstr>
      <vt:lpstr>III – Herramientas comunes</vt:lpstr>
      <vt:lpstr>III – Herramientas comunes</vt:lpstr>
      <vt:lpstr>Retos</vt:lpstr>
      <vt:lpstr>Módulo II: Forense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RABAZO MARQUEZ</dc:creator>
  <cp:revision>10</cp:revision>
  <dcterms:created xsi:type="dcterms:W3CDTF">2020-10-17T12:01:02Z</dcterms:created>
  <dcterms:modified xsi:type="dcterms:W3CDTF">2023-10-13T14:52:33Z</dcterms:modified>
</cp:coreProperties>
</file>